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1" r:id="rId4"/>
    <p:sldId id="257" r:id="rId5"/>
    <p:sldId id="258" r:id="rId6"/>
    <p:sldId id="259" r:id="rId7"/>
    <p:sldId id="273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>
      <p:cViewPr>
        <p:scale>
          <a:sx n="90" d="100"/>
          <a:sy n="90" d="100"/>
        </p:scale>
        <p:origin x="-2244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07.06.2021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07.06.2021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9683" y="493833"/>
            <a:ext cx="6744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Відділ освіти</a:t>
            </a:r>
          </a:p>
          <a:p>
            <a:pPr algn="ctr"/>
            <a:r>
              <a:rPr lang="uk-UA" dirty="0" err="1" smtClean="0"/>
              <a:t>Перещепинської</a:t>
            </a:r>
            <a:r>
              <a:rPr lang="uk-UA" dirty="0" smtClean="0"/>
              <a:t> міської ради Дніпропетровської області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547664" y="1533023"/>
            <a:ext cx="56781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 smtClean="0"/>
              <a:t>ПЕРСПЕКТИВНИЙ ПЛАН РОЗВИТКУ</a:t>
            </a:r>
            <a:br>
              <a:rPr lang="uk-UA" b="1" dirty="0" smtClean="0"/>
            </a:br>
            <a:r>
              <a:rPr lang="uk-UA" b="1" dirty="0" smtClean="0"/>
              <a:t>КЗО «ЛЕВЕНЦІВСЬКА ЗОШ І-ІІІ СТУПЕНІВ</a:t>
            </a:r>
            <a:br>
              <a:rPr lang="uk-UA" b="1" dirty="0" smtClean="0"/>
            </a:br>
            <a:r>
              <a:rPr lang="uk-UA" b="1" dirty="0" smtClean="0"/>
              <a:t>ПЕРЕЩЕПИНСЬКОЇ МІСЬКОЇ РАДИ»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5013176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Розробник: кандидат на заміщення вакантної посади </a:t>
            </a:r>
          </a:p>
          <a:p>
            <a:pPr algn="ctr"/>
            <a:r>
              <a:rPr lang="uk-UA" dirty="0"/>
              <a:t>д</a:t>
            </a:r>
            <a:r>
              <a:rPr lang="uk-UA" dirty="0" smtClean="0"/>
              <a:t>иректора КЗО «</a:t>
            </a:r>
            <a:r>
              <a:rPr lang="uk-UA" dirty="0" err="1" smtClean="0"/>
              <a:t>Левенцівська</a:t>
            </a:r>
            <a:r>
              <a:rPr lang="uk-UA" dirty="0" smtClean="0"/>
              <a:t>  ЗОШ І-ІІІ ступенів </a:t>
            </a:r>
          </a:p>
          <a:p>
            <a:pPr algn="ctr"/>
            <a:r>
              <a:rPr lang="uk-UA" dirty="0" err="1" smtClean="0"/>
              <a:t>Перещепинської</a:t>
            </a:r>
            <a:r>
              <a:rPr lang="uk-UA" dirty="0" smtClean="0"/>
              <a:t> міської ради»</a:t>
            </a:r>
          </a:p>
          <a:p>
            <a:pPr algn="ctr"/>
            <a:r>
              <a:rPr lang="uk-UA" b="1" dirty="0" smtClean="0"/>
              <a:t>Мельник Леонід Йосипович</a:t>
            </a:r>
            <a:endParaRPr lang="ru-RU" b="1" dirty="0"/>
          </a:p>
        </p:txBody>
      </p:sp>
      <p:pic>
        <p:nvPicPr>
          <p:cNvPr id="5" name="Picture 2" descr="E:\Мельник Л.Й\фото_школ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368013"/>
            <a:ext cx="3663958" cy="27479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8040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Формування свідомого і відповідального ставлення учасників навчально-виховного процесу до навчання, виховання і розвитку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4835" y="906979"/>
            <a:ext cx="433515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- мотивація </a:t>
            </a:r>
            <a:r>
              <a:rPr lang="uk-UA" dirty="0"/>
              <a:t>вчителів до участі в конкурсах професійної майстерності</a:t>
            </a:r>
            <a:r>
              <a:rPr lang="uk-UA" dirty="0" smtClean="0"/>
              <a:t>;</a:t>
            </a:r>
          </a:p>
          <a:p>
            <a:endParaRPr lang="ru-RU" dirty="0"/>
          </a:p>
          <a:p>
            <a:r>
              <a:rPr lang="uk-UA" dirty="0" smtClean="0"/>
              <a:t>- запровадження </a:t>
            </a:r>
            <a:r>
              <a:rPr lang="uk-UA" dirty="0"/>
              <a:t>та проведення шкільного конкурсу «Кращий урок року</a:t>
            </a:r>
            <a:r>
              <a:rPr lang="uk-UA" dirty="0" smtClean="0"/>
              <a:t>»;</a:t>
            </a:r>
            <a:endParaRPr lang="ru-RU" dirty="0"/>
          </a:p>
          <a:p>
            <a:endParaRPr lang="uk-UA" dirty="0" smtClean="0"/>
          </a:p>
          <a:p>
            <a:r>
              <a:rPr lang="uk-UA" dirty="0" smtClean="0"/>
              <a:t>- організація та проведення предметних тижнів</a:t>
            </a:r>
          </a:p>
          <a:p>
            <a:pPr marL="285750" indent="-285750">
              <a:buFontTx/>
              <a:buChar char="-"/>
            </a:pPr>
            <a:endParaRPr lang="uk-UA" dirty="0" smtClean="0"/>
          </a:p>
          <a:p>
            <a:pPr lvl="0"/>
            <a:r>
              <a:rPr lang="uk-UA" dirty="0"/>
              <a:t>- стимулювання до проходження вчителями сертифікації з метою підвищення рівня ініціативності та прагнення до розвитку та самоутвердження.</a:t>
            </a:r>
            <a:endParaRPr lang="ru-RU" dirty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2" y="886975"/>
            <a:ext cx="3924436" cy="261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2" y="3573016"/>
            <a:ext cx="4100538" cy="273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0059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b="1" dirty="0"/>
              <a:t>Організація здоров’язберігаючого освітнього </a:t>
            </a:r>
            <a:r>
              <a:rPr lang="uk-UA" b="1" dirty="0" smtClean="0"/>
              <a:t>середовища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836712"/>
            <a:ext cx="85689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- впровадження </a:t>
            </a:r>
            <a:r>
              <a:rPr lang="uk-UA" dirty="0" smtClean="0"/>
              <a:t>здоров’язберігаючих </a:t>
            </a:r>
            <a:r>
              <a:rPr lang="uk-UA" dirty="0"/>
              <a:t>технологій;</a:t>
            </a:r>
            <a:endParaRPr lang="ru-RU" dirty="0"/>
          </a:p>
          <a:p>
            <a:r>
              <a:rPr lang="uk-UA" dirty="0" smtClean="0"/>
              <a:t>- створення </a:t>
            </a:r>
            <a:r>
              <a:rPr lang="uk-UA" dirty="0"/>
              <a:t>шкільної програми «Подаруй дитині здоров’я</a:t>
            </a:r>
            <a:r>
              <a:rPr lang="uk-UA" dirty="0" smtClean="0"/>
              <a:t>»</a:t>
            </a:r>
            <a:endParaRPr lang="ru-RU" dirty="0"/>
          </a:p>
          <a:p>
            <a:r>
              <a:rPr lang="uk-UA" dirty="0" smtClean="0"/>
              <a:t>- </a:t>
            </a:r>
            <a:r>
              <a:rPr lang="uk-UA" dirty="0"/>
              <a:t>формування позитивної мотивації на здоровий спосіб життя у вчителів,      учнів, їх батьків;</a:t>
            </a:r>
            <a:endParaRPr lang="ru-RU" dirty="0"/>
          </a:p>
          <a:p>
            <a:r>
              <a:rPr lang="uk-UA" dirty="0" smtClean="0"/>
              <a:t>- забезпечення </a:t>
            </a:r>
            <a:r>
              <a:rPr lang="uk-UA" dirty="0"/>
              <a:t>безперебійного, якісного харчування учнів та персоналу школи в комфортних </a:t>
            </a:r>
            <a:r>
              <a:rPr lang="uk-UA" dirty="0" smtClean="0"/>
              <a:t>умовах;</a:t>
            </a:r>
          </a:p>
          <a:p>
            <a:r>
              <a:rPr lang="ru-RU" dirty="0" smtClean="0"/>
              <a:t>- </a:t>
            </a:r>
            <a:r>
              <a:rPr lang="ru-RU" dirty="0"/>
              <a:t>з</a:t>
            </a:r>
            <a:r>
              <a:rPr lang="ru-RU" dirty="0" smtClean="0"/>
              <a:t>аходи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проти</a:t>
            </a:r>
            <a:r>
              <a:rPr lang="uk-UA" dirty="0" smtClean="0"/>
              <a:t>дії </a:t>
            </a:r>
            <a:r>
              <a:rPr lang="uk-UA" dirty="0" err="1" smtClean="0"/>
              <a:t>булінгу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46" y="2868037"/>
            <a:ext cx="4315663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967" y="2867122"/>
            <a:ext cx="4317035" cy="2881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1309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b="1" dirty="0"/>
              <a:t>Збереження та постійне покращення </a:t>
            </a:r>
            <a:endParaRPr lang="uk-UA" b="1" dirty="0" smtClean="0"/>
          </a:p>
          <a:p>
            <a:pPr lvl="0" algn="ctr"/>
            <a:r>
              <a:rPr lang="uk-UA" b="1" dirty="0" smtClean="0"/>
              <a:t>матеріально-технічної </a:t>
            </a:r>
            <a:r>
              <a:rPr lang="uk-UA" b="1" dirty="0"/>
              <a:t>бази </a:t>
            </a:r>
            <a:r>
              <a:rPr lang="uk-UA" b="1" dirty="0" smtClean="0"/>
              <a:t>школи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24744"/>
            <a:ext cx="55983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- </a:t>
            </a:r>
            <a:r>
              <a:rPr lang="uk-UA" dirty="0" smtClean="0"/>
              <a:t>ремонт </a:t>
            </a:r>
            <a:r>
              <a:rPr lang="uk-UA" dirty="0"/>
              <a:t>спортзалу </a:t>
            </a:r>
            <a:r>
              <a:rPr lang="uk-UA" dirty="0" smtClean="0"/>
              <a:t> відповідно до </a:t>
            </a:r>
            <a:r>
              <a:rPr lang="uk-UA" dirty="0"/>
              <a:t>сучасних вимог;</a:t>
            </a:r>
            <a:endParaRPr lang="ru-RU" dirty="0"/>
          </a:p>
          <a:p>
            <a:r>
              <a:rPr lang="uk-UA" dirty="0"/>
              <a:t>- проведення поточних ремонтів школи, класів з креативним підходом та з дотриманням санітарно-гігієнічних норм;</a:t>
            </a:r>
            <a:endParaRPr lang="ru-RU" dirty="0"/>
          </a:p>
          <a:p>
            <a:r>
              <a:rPr lang="uk-UA" dirty="0" smtClean="0"/>
              <a:t>- облаштування </a:t>
            </a:r>
            <a:r>
              <a:rPr lang="uk-UA" dirty="0"/>
              <a:t>холу школи</a:t>
            </a:r>
            <a:r>
              <a:rPr lang="uk-UA" dirty="0" smtClean="0"/>
              <a:t>;</a:t>
            </a:r>
            <a:endParaRPr lang="ru-RU" dirty="0"/>
          </a:p>
          <a:p>
            <a:r>
              <a:rPr lang="uk-UA" dirty="0" smtClean="0"/>
              <a:t>- капітальний </a:t>
            </a:r>
            <a:r>
              <a:rPr lang="uk-UA" dirty="0"/>
              <a:t>ремонт </a:t>
            </a:r>
            <a:r>
              <a:rPr lang="uk-UA" dirty="0" smtClean="0"/>
              <a:t>центральної частини фронтальної </a:t>
            </a:r>
            <a:r>
              <a:rPr lang="uk-UA" dirty="0"/>
              <a:t>сторони шкільної будівлі, </a:t>
            </a:r>
            <a:endParaRPr lang="uk-UA" dirty="0" smtClean="0"/>
          </a:p>
          <a:p>
            <a:r>
              <a:rPr lang="uk-UA" dirty="0" smtClean="0"/>
              <a:t>порогу </a:t>
            </a:r>
            <a:r>
              <a:rPr lang="uk-UA" dirty="0"/>
              <a:t>та майданчика перед школою;</a:t>
            </a:r>
            <a:endParaRPr lang="ru-RU" dirty="0"/>
          </a:p>
          <a:p>
            <a:r>
              <a:rPr lang="uk-UA" dirty="0"/>
              <a:t>- креативне оновлення ігрового майданчика, яке б приваблювало молодших школярів;</a:t>
            </a:r>
            <a:endParaRPr lang="ru-RU" dirty="0"/>
          </a:p>
          <a:p>
            <a:r>
              <a:rPr lang="uk-UA" dirty="0"/>
              <a:t>- придбання спортивного інвентаря, музичної апаратури, </a:t>
            </a:r>
            <a:r>
              <a:rPr lang="uk-UA" dirty="0" smtClean="0"/>
              <a:t>поновлення</a:t>
            </a:r>
            <a:r>
              <a:rPr lang="ru-RU" dirty="0"/>
              <a:t> </a:t>
            </a:r>
            <a:r>
              <a:rPr lang="uk-UA" dirty="0" smtClean="0"/>
              <a:t>бібліотечного </a:t>
            </a:r>
            <a:r>
              <a:rPr lang="uk-UA" dirty="0"/>
              <a:t>фонду (сучасна шкільна бібліотека – це не тільки інформаційно-ресурсний центр, а й центр цікавого проведення дозвілля).</a:t>
            </a:r>
            <a:endParaRPr lang="ru-RU" dirty="0"/>
          </a:p>
        </p:txBody>
      </p:sp>
      <p:pic>
        <p:nvPicPr>
          <p:cNvPr id="2050" name="Picture 2" descr="E:\Мельник Л.Й\Фото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880" y="1124744"/>
            <a:ext cx="1485165" cy="19802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Мельник Л.Й\Фото_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406" y="3128610"/>
            <a:ext cx="2169604" cy="16272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Мельник Л.Й\Фото_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784" y="4751374"/>
            <a:ext cx="2077261" cy="15579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1898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b="1" dirty="0"/>
              <a:t>Шкільна територія – зона  комфорту та безпеки </a:t>
            </a:r>
            <a:r>
              <a:rPr lang="uk-UA" b="1" dirty="0" smtClean="0"/>
              <a:t>дітей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26876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- зміна зовнішнього вигляду шкільної території шляхом створення привабливої зеленої зони з використанням елементів сучасного ландшафтного дизайну;</a:t>
            </a:r>
            <a:endParaRPr lang="ru-RU" dirty="0"/>
          </a:p>
          <a:p>
            <a:r>
              <a:rPr lang="uk-UA" dirty="0"/>
              <a:t>- створення нових та вдосконалення старих квітників з урахуванням народних традицій та елементів ландшафтного дизайну</a:t>
            </a:r>
            <a:r>
              <a:rPr lang="uk-UA" dirty="0" smtClean="0"/>
              <a:t>;</a:t>
            </a:r>
            <a:endParaRPr lang="ru-RU" dirty="0"/>
          </a:p>
          <a:p>
            <a:r>
              <a:rPr lang="uk-UA" dirty="0"/>
              <a:t>- започаткування висадження алей </a:t>
            </a:r>
            <a:r>
              <a:rPr lang="uk-UA" dirty="0" smtClean="0"/>
              <a:t>випускників(вишнева</a:t>
            </a:r>
            <a:r>
              <a:rPr lang="uk-UA" dirty="0"/>
              <a:t>, черешнева, абрикосова, айвова та інші);</a:t>
            </a:r>
            <a:endParaRPr lang="ru-RU" dirty="0"/>
          </a:p>
          <a:p>
            <a:r>
              <a:rPr lang="uk-UA" dirty="0"/>
              <a:t>- </a:t>
            </a:r>
            <a:r>
              <a:rPr lang="uk-UA" dirty="0" err="1"/>
              <a:t>проєкт</a:t>
            </a:r>
            <a:r>
              <a:rPr lang="uk-UA" dirty="0"/>
              <a:t> «Наш шкільний город»;</a:t>
            </a:r>
            <a:endParaRPr lang="ru-RU" dirty="0"/>
          </a:p>
          <a:p>
            <a:r>
              <a:rPr lang="uk-UA" dirty="0"/>
              <a:t>- </a:t>
            </a:r>
            <a:r>
              <a:rPr lang="uk-UA" dirty="0" err="1"/>
              <a:t>проєкт</a:t>
            </a:r>
            <a:r>
              <a:rPr lang="uk-UA" dirty="0"/>
              <a:t> «Кімнатні рослини - потреба нашого життя».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</p:txBody>
      </p:sp>
      <p:pic>
        <p:nvPicPr>
          <p:cNvPr id="9218" name="Picture 2" descr="F:\фото для презентації\Фото21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608" y="701988"/>
            <a:ext cx="3727840" cy="29004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860" y="3701901"/>
            <a:ext cx="3963335" cy="2645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3285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b="1" dirty="0"/>
              <a:t>Формування позитивного іміджу навчального </a:t>
            </a:r>
            <a:r>
              <a:rPr lang="uk-UA" b="1" dirty="0" smtClean="0"/>
              <a:t>закладу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0378" y="1302765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- високі показники успішності учнів-випускників при складанні ДПА;</a:t>
            </a:r>
            <a:endParaRPr lang="ru-RU" dirty="0"/>
          </a:p>
          <a:p>
            <a:r>
              <a:rPr lang="uk-UA" dirty="0" smtClean="0"/>
              <a:t>- </a:t>
            </a:r>
            <a:r>
              <a:rPr lang="uk-UA" dirty="0"/>
              <a:t>осередок культурно-виховного і спортивного життя села;</a:t>
            </a:r>
            <a:endParaRPr lang="ru-RU" dirty="0"/>
          </a:p>
          <a:p>
            <a:r>
              <a:rPr lang="uk-UA" dirty="0" smtClean="0"/>
              <a:t>- </a:t>
            </a:r>
            <a:r>
              <a:rPr lang="uk-UA" dirty="0"/>
              <a:t>створення музею села, де особливе місце буде займати стенд та </a:t>
            </a:r>
            <a:endParaRPr lang="ru-RU" dirty="0"/>
          </a:p>
          <a:p>
            <a:r>
              <a:rPr lang="uk-UA" dirty="0" smtClean="0"/>
              <a:t>експонати</a:t>
            </a:r>
            <a:r>
              <a:rPr lang="uk-UA" dirty="0"/>
              <a:t>, присвячені розвитку освіти в селі;</a:t>
            </a:r>
            <a:endParaRPr lang="ru-RU" dirty="0"/>
          </a:p>
          <a:p>
            <a:r>
              <a:rPr lang="uk-UA" dirty="0" smtClean="0"/>
              <a:t>- створення  </a:t>
            </a:r>
            <a:r>
              <a:rPr lang="uk-UA" dirty="0"/>
              <a:t>логотипу школи,  символів школи, шкільної форми</a:t>
            </a:r>
            <a:r>
              <a:rPr lang="uk-UA" dirty="0" smtClean="0"/>
              <a:t>;</a:t>
            </a:r>
          </a:p>
          <a:p>
            <a:r>
              <a:rPr lang="uk-UA" dirty="0" smtClean="0"/>
              <a:t>- робота над створенням книги-літопису  «Освіта в </a:t>
            </a:r>
            <a:r>
              <a:rPr lang="uk-UA" dirty="0" err="1" smtClean="0"/>
              <a:t>Левенцівці</a:t>
            </a:r>
            <a:r>
              <a:rPr lang="uk-UA" dirty="0" smtClean="0"/>
              <a:t>: від перших шкіл до сьогодення»;</a:t>
            </a:r>
            <a:endParaRPr lang="ru-RU" dirty="0"/>
          </a:p>
          <a:p>
            <a:r>
              <a:rPr lang="uk-UA" dirty="0" smtClean="0"/>
              <a:t>- </a:t>
            </a:r>
            <a:r>
              <a:rPr lang="uk-UA" dirty="0"/>
              <a:t>поширення інформації про заклад через ЗМІ, сайти, блоги, візитки,  презентації.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32464"/>
            <a:ext cx="3954078" cy="2638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01008"/>
            <a:ext cx="3991989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1957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Збереження та збільшення контингенту </a:t>
            </a:r>
            <a:r>
              <a:rPr lang="uk-UA" b="1" dirty="0" smtClean="0"/>
              <a:t>учнів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2894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uk-UA" dirty="0" smtClean="0"/>
              <a:t>- безперебійний </a:t>
            </a:r>
            <a:r>
              <a:rPr lang="uk-UA" dirty="0"/>
              <a:t>довіз дітей шкільним автобусом з </a:t>
            </a:r>
            <a:r>
              <a:rPr lang="uk-UA" dirty="0" err="1" smtClean="0"/>
              <a:t>Михайлівки</a:t>
            </a:r>
            <a:r>
              <a:rPr lang="uk-UA" dirty="0" smtClean="0"/>
              <a:t>;</a:t>
            </a:r>
          </a:p>
          <a:p>
            <a:pPr marL="285750" lvl="0" indent="-285750">
              <a:buFontTx/>
              <a:buChar char="-"/>
            </a:pPr>
            <a:endParaRPr lang="ru-RU" dirty="0"/>
          </a:p>
          <a:p>
            <a:pPr lvl="0"/>
            <a:r>
              <a:rPr lang="uk-UA" dirty="0" smtClean="0"/>
              <a:t>- організація </a:t>
            </a:r>
            <a:r>
              <a:rPr lang="uk-UA" dirty="0"/>
              <a:t>ГПД для бажаючих дітей.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</p:txBody>
      </p:sp>
      <p:pic>
        <p:nvPicPr>
          <p:cNvPr id="1026" name="Picture 2" descr="E:\Мельник Л.Й\Автобус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254" y="980728"/>
            <a:ext cx="3297213" cy="439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Мельник Л.Й\Автобус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8880"/>
            <a:ext cx="2952328" cy="39379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7295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err="1"/>
              <a:t>Комп’ютеризація</a:t>
            </a:r>
            <a:r>
              <a:rPr lang="ru-RU" b="1" dirty="0"/>
              <a:t> </a:t>
            </a:r>
            <a:r>
              <a:rPr lang="ru-RU" b="1" dirty="0" err="1"/>
              <a:t>навчально-виховного</a:t>
            </a:r>
            <a:r>
              <a:rPr lang="ru-RU" b="1" dirty="0"/>
              <a:t> </a:t>
            </a:r>
            <a:r>
              <a:rPr lang="ru-RU" b="1" dirty="0" err="1"/>
              <a:t>процесу</a:t>
            </a:r>
            <a:r>
              <a:rPr lang="ru-RU" b="1" dirty="0"/>
              <a:t> </a:t>
            </a:r>
            <a:endParaRPr lang="ru-RU" b="1" dirty="0" smtClean="0"/>
          </a:p>
          <a:p>
            <a:pPr lvl="0" algn="ctr"/>
            <a:r>
              <a:rPr lang="ru-RU" b="1" dirty="0" smtClean="0"/>
              <a:t>та </a:t>
            </a:r>
            <a:r>
              <a:rPr lang="ru-RU" b="1" dirty="0" err="1" smtClean="0"/>
              <a:t>управлінської</a:t>
            </a:r>
            <a:r>
              <a:rPr lang="ru-RU" b="1" dirty="0" smtClean="0"/>
              <a:t> </a:t>
            </a:r>
            <a:r>
              <a:rPr lang="uk-UA" b="1" dirty="0" smtClean="0"/>
              <a:t>діяльності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82473"/>
            <a:ext cx="56166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dirty="0" smtClean="0"/>
              <a:t>- створення </a:t>
            </a:r>
            <a:r>
              <a:rPr lang="uk-UA" dirty="0"/>
              <a:t>комп’ютерної інфраструктури  закладу освіти;</a:t>
            </a:r>
            <a:endParaRPr lang="ru-RU" dirty="0"/>
          </a:p>
          <a:p>
            <a:pPr lvl="0"/>
            <a:r>
              <a:rPr lang="uk-UA" dirty="0" smtClean="0"/>
              <a:t>- створення </a:t>
            </a:r>
            <a:r>
              <a:rPr lang="uk-UA" dirty="0"/>
              <a:t>загальношкільної матеріально-технічної та науково-методичної баз даних;</a:t>
            </a:r>
            <a:endParaRPr lang="ru-RU" dirty="0"/>
          </a:p>
          <a:p>
            <a:pPr lvl="0"/>
            <a:r>
              <a:rPr lang="uk-UA" dirty="0" smtClean="0"/>
              <a:t>- повне та ефективне забезпечення </a:t>
            </a:r>
            <a:r>
              <a:rPr lang="uk-UA" dirty="0"/>
              <a:t>комп’ютерною технікою усіх кабінетів молодшої  школи </a:t>
            </a:r>
            <a:r>
              <a:rPr lang="en-US" dirty="0" smtClean="0"/>
              <a:t>:</a:t>
            </a:r>
            <a:endParaRPr lang="ru-RU" dirty="0"/>
          </a:p>
          <a:p>
            <a:pPr lvl="0"/>
            <a:r>
              <a:rPr lang="uk-UA" dirty="0" smtClean="0"/>
              <a:t>- оновлення </a:t>
            </a:r>
            <a:r>
              <a:rPr lang="uk-UA" dirty="0"/>
              <a:t>та постійна наповнюваність шкільного сайту;</a:t>
            </a:r>
            <a:endParaRPr lang="ru-RU" dirty="0"/>
          </a:p>
          <a:p>
            <a:pPr lvl="0"/>
            <a:r>
              <a:rPr lang="uk-UA" dirty="0" smtClean="0"/>
              <a:t>- практичне </a:t>
            </a:r>
            <a:r>
              <a:rPr lang="uk-UA" dirty="0"/>
              <a:t>засвоєння та якісне застосування педагогами та учнями ІКТ в освітньому процесі.</a:t>
            </a:r>
            <a:endParaRPr lang="ru-RU" dirty="0"/>
          </a:p>
          <a:p>
            <a:pPr lvl="0"/>
            <a:r>
              <a:rPr lang="uk-UA" dirty="0" smtClean="0"/>
              <a:t>- перехід </a:t>
            </a:r>
            <a:r>
              <a:rPr lang="uk-UA" dirty="0"/>
              <a:t>на електронні щоденники;</a:t>
            </a:r>
            <a:endParaRPr lang="ru-RU" dirty="0"/>
          </a:p>
          <a:p>
            <a:pPr lvl="0"/>
            <a:r>
              <a:rPr lang="uk-UA" dirty="0" smtClean="0"/>
              <a:t>- перехід </a:t>
            </a:r>
            <a:r>
              <a:rPr lang="uk-UA" dirty="0"/>
              <a:t>на </a:t>
            </a:r>
            <a:r>
              <a:rPr lang="uk-UA" dirty="0" err="1"/>
              <a:t>безпаперовий</a:t>
            </a:r>
            <a:r>
              <a:rPr lang="uk-UA" dirty="0"/>
              <a:t> документообіг в закладі;</a:t>
            </a:r>
            <a:endParaRPr lang="ru-RU" dirty="0"/>
          </a:p>
          <a:p>
            <a:pPr lvl="0"/>
            <a:r>
              <a:rPr lang="uk-UA" dirty="0" smtClean="0"/>
              <a:t>- забезпечення </a:t>
            </a:r>
            <a:r>
              <a:rPr lang="uk-UA" dirty="0"/>
              <a:t>належного рівня дистанційного навчання в умовах сучасності.</a:t>
            </a:r>
            <a:endParaRPr lang="ru-RU" dirty="0"/>
          </a:p>
        </p:txBody>
      </p:sp>
      <p:pic>
        <p:nvPicPr>
          <p:cNvPr id="2050" name="Picture 2" descr="E:\Мельник Л.Й\Комп_кла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96752"/>
            <a:ext cx="2861202" cy="38164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3363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Дистанційне навчання, як виклик часу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80728"/>
            <a:ext cx="545435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dirty="0" smtClean="0"/>
              <a:t>- створення </a:t>
            </a:r>
            <a:r>
              <a:rPr lang="uk-UA" dirty="0"/>
              <a:t>єдиного інформаційно-освітнього простору, який</a:t>
            </a:r>
            <a:endParaRPr lang="ru-RU" dirty="0"/>
          </a:p>
          <a:p>
            <a:r>
              <a:rPr lang="uk-UA" dirty="0"/>
              <a:t>включає сукупність технічних, програмних, телекомунікаційних і</a:t>
            </a:r>
            <a:endParaRPr lang="ru-RU" dirty="0"/>
          </a:p>
          <a:p>
            <a:r>
              <a:rPr lang="uk-UA" dirty="0"/>
              <a:t>методичних засобів, що дозволяють застосовувати в освітньому процесі нові інформаційні технології і здійснювати збір, зберігання та обробку даних системи освіти.</a:t>
            </a:r>
            <a:endParaRPr lang="ru-RU" dirty="0"/>
          </a:p>
          <a:p>
            <a:pPr lvl="0"/>
            <a:r>
              <a:rPr lang="uk-UA" b="1" dirty="0"/>
              <a:t>Є</a:t>
            </a:r>
            <a:r>
              <a:rPr lang="uk-UA" b="1" dirty="0" smtClean="0"/>
              <a:t>диний </a:t>
            </a:r>
            <a:r>
              <a:rPr lang="uk-UA" b="1" dirty="0"/>
              <a:t>інформаційно-освітній простір здійснює підтримку освітнього</a:t>
            </a:r>
            <a:endParaRPr lang="ru-RU" b="1" dirty="0"/>
          </a:p>
          <a:p>
            <a:r>
              <a:rPr lang="uk-UA" b="1" dirty="0"/>
              <a:t>процесу й автоматизацію управлінської діяльності, забезпечує підвищення якості освіти і будується на основі розвитку ІК-компетенцій адміністрації </a:t>
            </a:r>
            <a:r>
              <a:rPr lang="uk-UA" b="1" dirty="0" smtClean="0"/>
              <a:t>, учителів </a:t>
            </a:r>
            <a:r>
              <a:rPr lang="uk-UA" b="1" dirty="0"/>
              <a:t>і учнів.</a:t>
            </a:r>
            <a:endParaRPr lang="ru-RU" b="1" dirty="0"/>
          </a:p>
          <a:p>
            <a:pPr lvl="0"/>
            <a:r>
              <a:rPr lang="uk-UA" b="1" dirty="0"/>
              <a:t>О</a:t>
            </a:r>
            <a:r>
              <a:rPr lang="uk-UA" b="1" dirty="0" smtClean="0"/>
              <a:t>сновними </a:t>
            </a:r>
            <a:r>
              <a:rPr lang="uk-UA" b="1" dirty="0"/>
              <a:t>учасниками і користувачами єдиного інформаційно-освітнього простору мають бути педагоги, учні, адміністрація школи, батьки.</a:t>
            </a:r>
            <a:endParaRPr lang="ru-RU" b="1" dirty="0"/>
          </a:p>
        </p:txBody>
      </p:sp>
      <p:pic>
        <p:nvPicPr>
          <p:cNvPr id="1026" name="Picture 2" descr="Це великий виклик для батьків»: як карантин змінив навчання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77072"/>
            <a:ext cx="2808312" cy="1872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резентація &quot;Майстерня дистанційного уроку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340" y="1268760"/>
            <a:ext cx="3307904" cy="24809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3589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0596" y="332656"/>
            <a:ext cx="3462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ОЧІКУВАНІ РЕЗУЛЬТАТИ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80728"/>
            <a:ext cx="84969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dirty="0"/>
              <a:t>Випускник школи – освічений, всебічно розвинений, відповідальний громадянин і патріот, з морально-етичними принципами, здатний приймати відповідальні рішення, відкритий до інновацій</a:t>
            </a:r>
            <a:r>
              <a:rPr lang="uk-UA" dirty="0" smtClean="0"/>
              <a:t>.</a:t>
            </a:r>
          </a:p>
          <a:p>
            <a:pPr lvl="0"/>
            <a:endParaRPr lang="ru-RU" dirty="0"/>
          </a:p>
          <a:p>
            <a:pPr lvl="0"/>
            <a:r>
              <a:rPr lang="uk-UA" dirty="0"/>
              <a:t>Вмотивований вчитель, креативний, творчий педагог, </a:t>
            </a:r>
            <a:r>
              <a:rPr lang="uk-UA" dirty="0" err="1"/>
              <a:t>інноватор</a:t>
            </a:r>
            <a:r>
              <a:rPr lang="uk-UA" dirty="0"/>
              <a:t>,  здатний до саморозвитку, наставник і приклад для підростаючого покоління</a:t>
            </a:r>
            <a:r>
              <a:rPr lang="uk-UA" dirty="0" smtClean="0"/>
              <a:t>.</a:t>
            </a:r>
          </a:p>
          <a:p>
            <a:pPr lvl="0"/>
            <a:endParaRPr lang="ru-RU" dirty="0"/>
          </a:p>
          <a:p>
            <a:pPr lvl="0"/>
            <a:r>
              <a:rPr lang="uk-UA" dirty="0"/>
              <a:t>Партнерство з батьками, школами, установами, як шлях до всебічного розвитку закладу</a:t>
            </a:r>
            <a:r>
              <a:rPr lang="uk-UA" dirty="0" smtClean="0"/>
              <a:t>.</a:t>
            </a:r>
          </a:p>
          <a:p>
            <a:pPr lvl="0"/>
            <a:endParaRPr lang="ru-RU" dirty="0"/>
          </a:p>
          <a:p>
            <a:pPr lvl="0"/>
            <a:r>
              <a:rPr lang="uk-UA" dirty="0"/>
              <a:t>Сучасно обладнаний освітній заклад з розвиненою спортивною, культурною інфраструктурою</a:t>
            </a:r>
            <a:r>
              <a:rPr lang="uk-UA" dirty="0" smtClean="0"/>
              <a:t>.</a:t>
            </a:r>
          </a:p>
          <a:p>
            <a:pPr lvl="0"/>
            <a:endParaRPr lang="ru-RU" dirty="0"/>
          </a:p>
          <a:p>
            <a:pPr lvl="0"/>
            <a:r>
              <a:rPr lang="uk-UA" dirty="0"/>
              <a:t>Гуманізація, демократизація, просторова організація освітнього </a:t>
            </a:r>
            <a:r>
              <a:rPr lang="uk-UA"/>
              <a:t>процесу</a:t>
            </a:r>
            <a:r>
              <a:rPr lang="uk-UA" smtClean="0"/>
              <a:t>.</a:t>
            </a:r>
          </a:p>
          <a:p>
            <a:pPr lvl="0"/>
            <a:endParaRPr lang="ru-RU" dirty="0"/>
          </a:p>
          <a:p>
            <a:pPr lvl="0"/>
            <a:r>
              <a:rPr lang="uk-UA" dirty="0"/>
              <a:t>Ціннісне ставлення до здоров’я, що включає свідоме й відповідальне відношення учнів, батьків та вчителів до здорового способу життя.</a:t>
            </a:r>
            <a:endParaRPr lang="ru-RU" dirty="0"/>
          </a:p>
          <a:p>
            <a:r>
              <a:rPr lang="uk-UA" dirty="0"/>
              <a:t> 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649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85412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Мо</a:t>
            </a:r>
            <a:r>
              <a:rPr lang="uk-UA" b="1" dirty="0" smtClean="0"/>
              <a:t>ї досягнення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91780" y="504221"/>
            <a:ext cx="41044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uk-UA" dirty="0" smtClean="0"/>
          </a:p>
          <a:p>
            <a:pPr lvl="0"/>
            <a:r>
              <a:rPr lang="uk-UA" dirty="0" smtClean="0"/>
              <a:t>Я – успішний вчитель, який </a:t>
            </a:r>
          </a:p>
          <a:p>
            <a:pPr lvl="0"/>
            <a:r>
              <a:rPr lang="uk-UA" dirty="0" smtClean="0"/>
              <a:t>працює на результат.</a:t>
            </a:r>
            <a:endParaRPr lang="uk-UA" dirty="0"/>
          </a:p>
          <a:p>
            <a:pPr lvl="0"/>
            <a:endParaRPr lang="uk-UA" dirty="0" smtClean="0"/>
          </a:p>
          <a:p>
            <a:pPr lvl="0"/>
            <a:r>
              <a:rPr lang="uk-UA" dirty="0" smtClean="0"/>
              <a:t>Я – лауреат обласного етапу конкурсу «Вчитель року» у номінації «Інноваційний урок з елементами футболу»</a:t>
            </a:r>
          </a:p>
          <a:p>
            <a:pPr lvl="0"/>
            <a:r>
              <a:rPr lang="uk-UA" dirty="0" smtClean="0"/>
              <a:t>(2018 рік)</a:t>
            </a:r>
          </a:p>
          <a:p>
            <a:pPr lvl="0"/>
            <a:endParaRPr lang="uk-UA" dirty="0"/>
          </a:p>
          <a:p>
            <a:pPr lvl="0"/>
            <a:r>
              <a:rPr lang="uk-UA" dirty="0" smtClean="0"/>
              <a:t>Я – спеціаліст  вищої категорії  зі званням «Старший вчитель»</a:t>
            </a:r>
          </a:p>
          <a:p>
            <a:pPr lvl="0"/>
            <a:endParaRPr lang="uk-UA" dirty="0"/>
          </a:p>
          <a:p>
            <a:pPr lvl="0"/>
            <a:r>
              <a:rPr lang="uk-UA" dirty="0" smtClean="0"/>
              <a:t>Я – активний учасник </a:t>
            </a:r>
            <a:r>
              <a:rPr lang="uk-UA" dirty="0"/>
              <a:t> </a:t>
            </a:r>
            <a:r>
              <a:rPr lang="uk-UA" dirty="0" smtClean="0"/>
              <a:t>районних та обласних форм методичної роботи. </a:t>
            </a:r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9534"/>
            <a:ext cx="1475209" cy="2052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99937"/>
            <a:ext cx="1475209" cy="2046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4221088"/>
            <a:ext cx="1475209" cy="2173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47705"/>
            <a:ext cx="1497946" cy="2052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3" y="2211999"/>
            <a:ext cx="1497946" cy="217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823" y="4336685"/>
            <a:ext cx="1493256" cy="205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2951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546524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Tx/>
              <a:buChar char="-"/>
            </a:pPr>
            <a:r>
              <a:rPr lang="uk-UA" dirty="0" smtClean="0"/>
              <a:t>створити </a:t>
            </a:r>
            <a:r>
              <a:rPr lang="uk-UA" dirty="0"/>
              <a:t>сучасний навчальний заклад в сільській місцевості зі своїм власним </a:t>
            </a:r>
            <a:r>
              <a:rPr lang="uk-UA" dirty="0" err="1"/>
              <a:t>іміджем</a:t>
            </a:r>
            <a:r>
              <a:rPr lang="uk-UA" dirty="0" smtClean="0"/>
              <a:t>;</a:t>
            </a:r>
          </a:p>
          <a:p>
            <a:pPr lvl="0"/>
            <a:endParaRPr lang="ru-RU" dirty="0"/>
          </a:p>
          <a:p>
            <a:pPr marL="285750" lvl="0" indent="-285750">
              <a:buFontTx/>
              <a:buChar char="-"/>
            </a:pPr>
            <a:r>
              <a:rPr lang="uk-UA" dirty="0" smtClean="0"/>
              <a:t>стимулювати </a:t>
            </a:r>
            <a:r>
              <a:rPr lang="uk-UA" dirty="0"/>
              <a:t>педагогів до їх безперервної освіти, підвищення кваліфікації, досконалого володіння ІКТ</a:t>
            </a:r>
            <a:r>
              <a:rPr lang="uk-UA" dirty="0" smtClean="0"/>
              <a:t>;</a:t>
            </a:r>
          </a:p>
          <a:p>
            <a:pPr marL="285750" lvl="0" indent="-285750">
              <a:buFontTx/>
              <a:buChar char="-"/>
            </a:pPr>
            <a:endParaRPr lang="ru-RU" dirty="0"/>
          </a:p>
          <a:p>
            <a:pPr marL="285750" lvl="0" indent="-285750">
              <a:buFontTx/>
              <a:buChar char="-"/>
            </a:pPr>
            <a:r>
              <a:rPr lang="uk-UA" dirty="0" smtClean="0"/>
              <a:t>продовжувати </a:t>
            </a:r>
            <a:r>
              <a:rPr lang="uk-UA" dirty="0"/>
              <a:t>рухатися в бік індивідуальної освітньої траєкторії, яку потрібно забезпечити кожному здобувачу освіти</a:t>
            </a:r>
            <a:r>
              <a:rPr lang="uk-UA" dirty="0" smtClean="0"/>
              <a:t>;</a:t>
            </a:r>
          </a:p>
          <a:p>
            <a:pPr marL="285750" lvl="0" indent="-285750">
              <a:buFontTx/>
              <a:buChar char="-"/>
            </a:pPr>
            <a:endParaRPr lang="ru-RU" dirty="0"/>
          </a:p>
          <a:p>
            <a:pPr marL="285750" lvl="0" indent="-285750">
              <a:buFontTx/>
              <a:buChar char="-"/>
            </a:pPr>
            <a:r>
              <a:rPr lang="uk-UA" dirty="0" smtClean="0"/>
              <a:t>постійно </a:t>
            </a:r>
            <a:r>
              <a:rPr lang="uk-UA" dirty="0"/>
              <a:t>дбати про покращення матеріально-технічної бази школи, як важливої складової якісної освіти</a:t>
            </a:r>
            <a:r>
              <a:rPr lang="uk-UA" dirty="0" smtClean="0"/>
              <a:t>;</a:t>
            </a:r>
          </a:p>
          <a:p>
            <a:pPr lvl="0"/>
            <a:endParaRPr lang="ru-RU" dirty="0"/>
          </a:p>
          <a:p>
            <a:pPr lvl="0"/>
            <a:r>
              <a:rPr lang="uk-UA" dirty="0" smtClean="0"/>
              <a:t>-    поетапно </a:t>
            </a:r>
            <a:r>
              <a:rPr lang="uk-UA" dirty="0"/>
              <a:t>реалізовувати основні </a:t>
            </a:r>
            <a:r>
              <a:rPr lang="uk-UA" dirty="0" smtClean="0"/>
              <a:t>    положення  </a:t>
            </a:r>
            <a:r>
              <a:rPr lang="uk-UA" dirty="0"/>
              <a:t>Концепції «Нова українська школа».</a:t>
            </a:r>
            <a:endParaRPr lang="ru-RU" dirty="0"/>
          </a:p>
        </p:txBody>
      </p:sp>
      <p:pic>
        <p:nvPicPr>
          <p:cNvPr id="1026" name="Picture 2" descr="Запорізька загальноосвітня школа І-ІІІ ступенів №92 Запорізької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485" y="4600562"/>
            <a:ext cx="2165747" cy="15782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Впровадження ІКТ в управлінську діяльність та виховний простір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501668"/>
            <a:ext cx="2286000" cy="1714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Тепер без &quot;радянщини&quot;: школи Рівненщини оздоблюють сучасними фасадам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51" y="839218"/>
            <a:ext cx="1985371" cy="15394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0751" y="292006"/>
            <a:ext cx="8645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Керівник закладу – </a:t>
            </a:r>
            <a:r>
              <a:rPr lang="uk-UA" b="1" smtClean="0"/>
              <a:t>автор школи</a:t>
            </a:r>
            <a:endParaRPr lang="ru-RU" b="1" dirty="0"/>
          </a:p>
        </p:txBody>
      </p:sp>
      <p:pic>
        <p:nvPicPr>
          <p:cNvPr id="10" name="Picture 10" descr="НВК №240 «Соціум». «Впровадження допрофільного диференційованого навч…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3372"/>
          <a:stretch/>
        </p:blipFill>
        <p:spPr bwMode="auto">
          <a:xfrm>
            <a:off x="252356" y="2996952"/>
            <a:ext cx="2042160" cy="1419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1" name="Рисунок 10" descr="Офіційний сайт міста Южноукраїнськ | Відомості про матеріально ...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000"/>
          <a:stretch/>
        </p:blipFill>
        <p:spPr bwMode="auto">
          <a:xfrm>
            <a:off x="252356" y="4795616"/>
            <a:ext cx="2042160" cy="13832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19364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404664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b="1" dirty="0">
                <a:solidFill>
                  <a:prstClr val="black"/>
                </a:solidFill>
              </a:rPr>
              <a:t>Формування високоморальної особистості  на основі всебічного розвитку здібностей дитини з врахуванням її психологічних особливостей та природного потенціалу, стимулювання її до </a:t>
            </a:r>
            <a:r>
              <a:rPr lang="uk-UA" b="1" dirty="0" smtClean="0">
                <a:solidFill>
                  <a:prstClr val="black"/>
                </a:solidFill>
              </a:rPr>
              <a:t>самоосвіти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604993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uk-UA" dirty="0" smtClean="0"/>
              <a:t>- здатність </a:t>
            </a:r>
            <a:r>
              <a:rPr lang="uk-UA" dirty="0"/>
              <a:t>до самовдосконалення та професійного росту педагогів в умовах НУШ;</a:t>
            </a:r>
            <a:endParaRPr lang="ru-RU" dirty="0"/>
          </a:p>
          <a:p>
            <a:pPr lvl="0"/>
            <a:r>
              <a:rPr lang="uk-UA" dirty="0" smtClean="0"/>
              <a:t>- націленість </a:t>
            </a:r>
            <a:r>
              <a:rPr lang="uk-UA" dirty="0"/>
              <a:t>на підготовку до ЗНО, починаючи з 5 класу;</a:t>
            </a:r>
            <a:endParaRPr lang="ru-RU" dirty="0"/>
          </a:p>
          <a:p>
            <a:pPr lvl="0"/>
            <a:r>
              <a:rPr lang="uk-UA" dirty="0" smtClean="0"/>
              <a:t>- створення </a:t>
            </a:r>
            <a:r>
              <a:rPr lang="uk-UA" dirty="0"/>
              <a:t>класів з поглибленим </a:t>
            </a:r>
            <a:r>
              <a:rPr lang="uk-UA" dirty="0" smtClean="0"/>
              <a:t>вивченням </a:t>
            </a:r>
            <a:r>
              <a:rPr lang="uk-UA" dirty="0"/>
              <a:t>окремих предметів;</a:t>
            </a:r>
            <a:endParaRPr lang="ru-RU" dirty="0"/>
          </a:p>
          <a:p>
            <a:pPr lvl="0"/>
            <a:r>
              <a:rPr lang="uk-UA" dirty="0" smtClean="0"/>
              <a:t>- вибір </a:t>
            </a:r>
            <a:r>
              <a:rPr lang="uk-UA" dirty="0"/>
              <a:t>та впровадження профільної освіти </a:t>
            </a:r>
            <a:r>
              <a:rPr lang="uk-UA" dirty="0" smtClean="0"/>
              <a:t>в </a:t>
            </a:r>
            <a:r>
              <a:rPr lang="uk-UA" dirty="0"/>
              <a:t>старшій школі;</a:t>
            </a:r>
            <a:endParaRPr lang="ru-RU" dirty="0"/>
          </a:p>
          <a:p>
            <a:pPr lvl="0"/>
            <a:r>
              <a:rPr lang="uk-UA" dirty="0" smtClean="0"/>
              <a:t>- результативна </a:t>
            </a:r>
            <a:r>
              <a:rPr lang="uk-UA" dirty="0"/>
              <a:t>робота психологічної служби;</a:t>
            </a:r>
            <a:endParaRPr lang="ru-RU" dirty="0"/>
          </a:p>
          <a:p>
            <a:pPr lvl="0"/>
            <a:r>
              <a:rPr lang="uk-UA" dirty="0" smtClean="0"/>
              <a:t>- удосконалення </a:t>
            </a:r>
            <a:r>
              <a:rPr lang="uk-UA" dirty="0"/>
              <a:t>системи роботи з професійної орієнтації учнів.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569" y="1591465"/>
            <a:ext cx="3600400" cy="2402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569" y="4077072"/>
            <a:ext cx="3275409" cy="2186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9042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b="1" dirty="0"/>
              <a:t>Організація навчально-виховної роботи на основі впровадження інноваційних освітніх </a:t>
            </a:r>
            <a:r>
              <a:rPr lang="uk-UA" b="1" dirty="0" smtClean="0"/>
              <a:t>технологій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9097" y="944846"/>
            <a:ext cx="81493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dirty="0" smtClean="0"/>
              <a:t>-використання інноваційних технологій:</a:t>
            </a:r>
          </a:p>
          <a:p>
            <a:pPr lvl="0"/>
            <a:r>
              <a:rPr lang="uk-UA" dirty="0" smtClean="0"/>
              <a:t>особистісно-зорієнтованого навчання,</a:t>
            </a:r>
          </a:p>
          <a:p>
            <a:pPr lvl="0"/>
            <a:r>
              <a:rPr lang="uk-UA" dirty="0"/>
              <a:t>п</a:t>
            </a:r>
            <a:r>
              <a:rPr lang="uk-UA" dirty="0" smtClean="0"/>
              <a:t>роблемного навчання, розвивального навчання, ігрових, інтерактивних, інформаційних, проектних, розвитку критичного мислення та інших;</a:t>
            </a:r>
            <a:endParaRPr lang="uk-UA" dirty="0"/>
          </a:p>
          <a:p>
            <a:pPr lvl="0"/>
            <a:r>
              <a:rPr lang="uk-UA" dirty="0" smtClean="0"/>
              <a:t>- педагог-новатор</a:t>
            </a:r>
            <a:r>
              <a:rPr lang="uk-UA" dirty="0"/>
              <a:t>, наставник, лідер, менеджер</a:t>
            </a:r>
            <a:r>
              <a:rPr lang="uk-UA" dirty="0" smtClean="0"/>
              <a:t>;</a:t>
            </a:r>
          </a:p>
          <a:p>
            <a:pPr lvl="0"/>
            <a:r>
              <a:rPr lang="uk-UA" dirty="0" smtClean="0"/>
              <a:t>- використання </a:t>
            </a:r>
            <a:r>
              <a:rPr lang="uk-UA" dirty="0"/>
              <a:t>електронних підручників та ІКТ на </a:t>
            </a:r>
            <a:r>
              <a:rPr lang="uk-UA" dirty="0" err="1"/>
              <a:t>уроках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2050" name="Picture 2" descr="E:\Мельник Л.Й\Виховна\IMG_52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17" y="2852936"/>
            <a:ext cx="4315663" cy="2880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Мельник Л.Й\Виховна\IMG_52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087" y="2852936"/>
            <a:ext cx="4207771" cy="2808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7348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b="1" dirty="0"/>
              <a:t>Виховна робота – невід’ємна складова усього освітнього </a:t>
            </a:r>
            <a:r>
              <a:rPr lang="uk-UA" b="1" dirty="0" smtClean="0"/>
              <a:t>процесу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8214" y="836712"/>
            <a:ext cx="85422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dirty="0" smtClean="0"/>
              <a:t>- орієнтування </a:t>
            </a:r>
            <a:r>
              <a:rPr lang="uk-UA" dirty="0"/>
              <a:t>на загальнолюдські цінності, </a:t>
            </a:r>
            <a:endParaRPr lang="uk-UA" dirty="0" smtClean="0"/>
          </a:p>
          <a:p>
            <a:pPr lvl="0"/>
            <a:r>
              <a:rPr lang="uk-UA" dirty="0" smtClean="0"/>
              <a:t>зокрема морально-етичні: гідність</a:t>
            </a:r>
            <a:r>
              <a:rPr lang="uk-UA" dirty="0"/>
              <a:t>, чесність, справедливість, турбота, повага до життя, повага до себе та  інших </a:t>
            </a:r>
            <a:r>
              <a:rPr lang="uk-UA" dirty="0" smtClean="0"/>
              <a:t>людей</a:t>
            </a:r>
            <a:r>
              <a:rPr lang="uk-UA" dirty="0"/>
              <a:t> </a:t>
            </a:r>
            <a:endParaRPr lang="uk-UA" dirty="0" smtClean="0"/>
          </a:p>
          <a:p>
            <a:pPr lvl="0"/>
            <a:r>
              <a:rPr lang="uk-UA" dirty="0" smtClean="0"/>
              <a:t>та соціально-політичні: патріотизм</a:t>
            </a:r>
            <a:r>
              <a:rPr lang="uk-UA" dirty="0"/>
              <a:t>, свобода, демократія, культурне різноманіття, повага до рідної мови і культури, шанобливе ставлення до довкілля , повага до закону, солідарність, </a:t>
            </a:r>
            <a:r>
              <a:rPr lang="uk-UA" dirty="0" smtClean="0"/>
              <a:t>відповідальність</a:t>
            </a:r>
            <a:r>
              <a:rPr lang="uk-UA" dirty="0"/>
              <a:t>.</a:t>
            </a:r>
            <a:endParaRPr lang="ru-RU" dirty="0"/>
          </a:p>
        </p:txBody>
      </p:sp>
      <p:pic>
        <p:nvPicPr>
          <p:cNvPr id="4" name="Picture 2" descr="E:\Мельник Л.Й\Клуб\IMG_48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62" y="2596793"/>
            <a:ext cx="4238084" cy="28285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Мельник Л.Й\Клуб\IMG_84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2596792"/>
            <a:ext cx="4238085" cy="28285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3042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5135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Збереження</a:t>
            </a:r>
            <a:r>
              <a:rPr lang="ru-RU" b="1" dirty="0" smtClean="0"/>
              <a:t> та </a:t>
            </a:r>
            <a:r>
              <a:rPr lang="ru-RU" b="1" dirty="0" err="1" smtClean="0"/>
              <a:t>примноження</a:t>
            </a:r>
            <a:r>
              <a:rPr lang="ru-RU" b="1" dirty="0" smtClean="0"/>
              <a:t> </a:t>
            </a:r>
            <a:r>
              <a:rPr lang="ru-RU" b="1" dirty="0" err="1" smtClean="0"/>
              <a:t>шкільних</a:t>
            </a:r>
            <a:r>
              <a:rPr lang="ru-RU" b="1" dirty="0" smtClean="0"/>
              <a:t> </a:t>
            </a:r>
            <a:r>
              <a:rPr lang="ru-RU" b="1" dirty="0" err="1" smtClean="0"/>
              <a:t>традицій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36142" y="990020"/>
            <a:ext cx="471228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день </a:t>
            </a:r>
            <a:r>
              <a:rPr lang="ru-RU" dirty="0" err="1" smtClean="0"/>
              <a:t>самоврядування</a:t>
            </a:r>
            <a:r>
              <a:rPr lang="ru-RU" dirty="0" smtClean="0"/>
              <a:t> та концерт </a:t>
            </a:r>
          </a:p>
          <a:p>
            <a:r>
              <a:rPr lang="ru-RU" dirty="0" smtClean="0"/>
              <a:t>до </a:t>
            </a:r>
            <a:r>
              <a:rPr lang="ru-RU" dirty="0" err="1" smtClean="0"/>
              <a:t>вчительського</a:t>
            </a:r>
            <a:r>
              <a:rPr lang="ru-RU" dirty="0" smtClean="0"/>
              <a:t> свята;</a:t>
            </a:r>
          </a:p>
          <a:p>
            <a:r>
              <a:rPr lang="uk-UA" dirty="0" smtClean="0"/>
              <a:t>- Андріївські вечорниці;</a:t>
            </a:r>
          </a:p>
          <a:p>
            <a:r>
              <a:rPr lang="uk-UA" dirty="0" smtClean="0"/>
              <a:t>- свято Миколая; </a:t>
            </a:r>
            <a:endParaRPr lang="uk-UA" dirty="0"/>
          </a:p>
          <a:p>
            <a:r>
              <a:rPr lang="ru-RU" dirty="0" smtClean="0"/>
              <a:t>- </a:t>
            </a:r>
            <a:r>
              <a:rPr lang="ru-RU" dirty="0" err="1" smtClean="0"/>
              <a:t>Новорічне</a:t>
            </a:r>
            <a:r>
              <a:rPr lang="ru-RU" dirty="0" smtClean="0"/>
              <a:t> свято та </a:t>
            </a:r>
            <a:r>
              <a:rPr lang="ru-RU" dirty="0" err="1" smtClean="0"/>
              <a:t>Різдвяний</a:t>
            </a:r>
            <a:r>
              <a:rPr lang="ru-RU" dirty="0" smtClean="0"/>
              <a:t> вертеп;</a:t>
            </a:r>
            <a:endParaRPr lang="ru-RU" dirty="0"/>
          </a:p>
          <a:p>
            <a:r>
              <a:rPr lang="ru-RU" dirty="0" smtClean="0"/>
              <a:t>- </a:t>
            </a:r>
            <a:r>
              <a:rPr lang="ru-RU" dirty="0" err="1" smtClean="0"/>
              <a:t>конкурсна</a:t>
            </a:r>
            <a:r>
              <a:rPr lang="ru-RU" dirty="0" smtClean="0"/>
              <a:t> </a:t>
            </a:r>
            <a:r>
              <a:rPr lang="ru-RU" dirty="0" err="1"/>
              <a:t>програма</a:t>
            </a:r>
            <a:r>
              <a:rPr lang="ru-RU" dirty="0"/>
              <a:t> «</a:t>
            </a:r>
            <a:r>
              <a:rPr lang="ru-RU" dirty="0" err="1"/>
              <a:t>Ідеальна</a:t>
            </a:r>
            <a:r>
              <a:rPr lang="ru-RU" dirty="0"/>
              <a:t> пара</a:t>
            </a:r>
            <a:r>
              <a:rPr lang="ru-RU" dirty="0" smtClean="0"/>
              <a:t>»;</a:t>
            </a:r>
          </a:p>
          <a:p>
            <a:r>
              <a:rPr lang="ru-RU" dirty="0" smtClean="0"/>
              <a:t>- концертно-</a:t>
            </a:r>
            <a:r>
              <a:rPr lang="ru-RU" dirty="0" err="1" smtClean="0"/>
              <a:t>конкурсна</a:t>
            </a:r>
            <a:r>
              <a:rPr lang="ru-RU" dirty="0" smtClean="0"/>
              <a:t> </a:t>
            </a:r>
            <a:r>
              <a:rPr lang="ru-RU" dirty="0" err="1" smtClean="0"/>
              <a:t>програма</a:t>
            </a:r>
            <a:r>
              <a:rPr lang="ru-RU" dirty="0" smtClean="0"/>
              <a:t> до Дня </a:t>
            </a:r>
            <a:r>
              <a:rPr lang="ru-RU" dirty="0" err="1" smtClean="0"/>
              <a:t>захисника</a:t>
            </a:r>
            <a:r>
              <a:rPr lang="ru-RU" dirty="0" smtClean="0"/>
              <a:t> </a:t>
            </a:r>
            <a:r>
              <a:rPr lang="ru-RU" dirty="0" err="1" smtClean="0"/>
              <a:t>Вітчизни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- свято </a:t>
            </a:r>
            <a:r>
              <a:rPr lang="ru-RU" dirty="0" err="1"/>
              <a:t>вшанування</a:t>
            </a:r>
            <a:r>
              <a:rPr lang="ru-RU" dirty="0"/>
              <a:t> </a:t>
            </a:r>
            <a:r>
              <a:rPr lang="ru-RU" dirty="0" err="1"/>
              <a:t>весни</a:t>
            </a:r>
            <a:r>
              <a:rPr lang="ru-RU" dirty="0"/>
              <a:t> та </a:t>
            </a:r>
            <a:r>
              <a:rPr lang="ru-RU" dirty="0" err="1" smtClean="0"/>
              <a:t>жінки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smtClean="0"/>
              <a:t>- </a:t>
            </a:r>
            <a:r>
              <a:rPr lang="ru-RU" dirty="0" err="1" smtClean="0"/>
              <a:t>вечір</a:t>
            </a:r>
            <a:r>
              <a:rPr lang="ru-RU" dirty="0" smtClean="0"/>
              <a:t> </a:t>
            </a:r>
            <a:r>
              <a:rPr lang="ru-RU" dirty="0" err="1"/>
              <a:t>зустрічі</a:t>
            </a:r>
            <a:r>
              <a:rPr lang="ru-RU" dirty="0"/>
              <a:t> з </a:t>
            </a:r>
            <a:r>
              <a:rPr lang="ru-RU" dirty="0" err="1"/>
              <a:t>випускниками</a:t>
            </a:r>
            <a:r>
              <a:rPr lang="ru-RU" dirty="0"/>
              <a:t> «</a:t>
            </a:r>
            <a:r>
              <a:rPr lang="ru-RU" dirty="0" err="1"/>
              <a:t>Голубий</a:t>
            </a:r>
            <a:r>
              <a:rPr lang="ru-RU" dirty="0"/>
              <a:t> </a:t>
            </a:r>
            <a:r>
              <a:rPr lang="ru-RU" dirty="0" err="1"/>
              <a:t>вогник</a:t>
            </a:r>
            <a:r>
              <a:rPr lang="ru-RU" dirty="0" smtClean="0"/>
              <a:t>»;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започаткування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традицій</a:t>
            </a:r>
            <a:r>
              <a:rPr lang="ru-RU" dirty="0" smtClean="0"/>
              <a:t>, </a:t>
            </a:r>
            <a:r>
              <a:rPr lang="ru-RU" dirty="0" err="1"/>
              <a:t>наприклад</a:t>
            </a:r>
            <a:r>
              <a:rPr lang="ru-RU" dirty="0"/>
              <a:t>:  </a:t>
            </a:r>
            <a:r>
              <a:rPr lang="ru-RU" dirty="0" err="1"/>
              <a:t>зустріч-чаювання</a:t>
            </a:r>
            <a:r>
              <a:rPr lang="ru-RU" dirty="0"/>
              <a:t> «</a:t>
            </a:r>
            <a:r>
              <a:rPr lang="ru-RU" dirty="0" err="1"/>
              <a:t>Вчительське</a:t>
            </a:r>
            <a:r>
              <a:rPr lang="ru-RU" dirty="0"/>
              <a:t> </a:t>
            </a:r>
            <a:r>
              <a:rPr lang="ru-RU" dirty="0" err="1"/>
              <a:t>надвечір’я</a:t>
            </a:r>
            <a:r>
              <a:rPr lang="ru-RU" dirty="0"/>
              <a:t>» .</a:t>
            </a:r>
          </a:p>
        </p:txBody>
      </p:sp>
      <p:pic>
        <p:nvPicPr>
          <p:cNvPr id="4098" name="Picture 2" descr="E:\Мельник Л.Й\Клуб\IMG_48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64704"/>
            <a:ext cx="3744416" cy="24990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Мельник Л.Й\Клуб\IMG_83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431" y="3356992"/>
            <a:ext cx="3749596" cy="2502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2805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332656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Організація роботи з обдарованими учнями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843677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dirty="0" smtClean="0"/>
              <a:t>- створення </a:t>
            </a:r>
            <a:r>
              <a:rPr lang="uk-UA" dirty="0"/>
              <a:t>умов для всебічного розвитку  і розкриття </a:t>
            </a:r>
            <a:r>
              <a:rPr lang="uk-UA" dirty="0" smtClean="0"/>
              <a:t>інтелектуального </a:t>
            </a:r>
            <a:r>
              <a:rPr lang="uk-UA" dirty="0"/>
              <a:t>та творчого потенціалу учнів;  </a:t>
            </a:r>
            <a:endParaRPr lang="ru-RU" dirty="0"/>
          </a:p>
          <a:p>
            <a:pPr lvl="0"/>
            <a:r>
              <a:rPr lang="uk-UA" dirty="0" smtClean="0"/>
              <a:t>- стимулювання </a:t>
            </a:r>
            <a:r>
              <a:rPr lang="uk-UA" dirty="0"/>
              <a:t>творчого самовдосконалення обдарованих дітей </a:t>
            </a:r>
            <a:endParaRPr lang="ru-RU" dirty="0"/>
          </a:p>
          <a:p>
            <a:r>
              <a:rPr lang="uk-UA" dirty="0" smtClean="0"/>
              <a:t>(</a:t>
            </a:r>
            <a:r>
              <a:rPr lang="uk-UA" dirty="0"/>
              <a:t>відновлення ефективної гурткової роботи, спортивні секції, курси за               вибором, факультативи,  активна участь  в  олімпіадах </a:t>
            </a:r>
            <a:r>
              <a:rPr lang="uk-UA" dirty="0" smtClean="0"/>
              <a:t>та конкурсах).</a:t>
            </a:r>
            <a:endParaRPr lang="ru-RU" dirty="0"/>
          </a:p>
        </p:txBody>
      </p:sp>
      <p:pic>
        <p:nvPicPr>
          <p:cNvPr id="4" name="Picture 3" descr="E:\Мельник Л.Й\Деньфізкульт\IMG_79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07" y="2636912"/>
            <a:ext cx="4245244" cy="28333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Мельник Л.Й\Деньфізкульт\IMG_80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2" y="2636912"/>
            <a:ext cx="4335150" cy="2893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0970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b="1" dirty="0"/>
              <a:t>Навчання та виховання дітей з особливими </a:t>
            </a:r>
            <a:r>
              <a:rPr lang="uk-UA" b="1" dirty="0" smtClean="0"/>
              <a:t>потребами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652311"/>
            <a:ext cx="352839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Органи</a:t>
            </a:r>
            <a:r>
              <a:rPr lang="ru-RU" dirty="0" smtClean="0"/>
              <a:t> </a:t>
            </a:r>
            <a:r>
              <a:rPr lang="ru-RU" dirty="0" err="1" smtClean="0"/>
              <a:t>державної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, </a:t>
            </a:r>
            <a:r>
              <a:rPr lang="ru-RU" dirty="0" err="1" smtClean="0"/>
              <a:t>органи</a:t>
            </a:r>
            <a:r>
              <a:rPr lang="ru-RU" dirty="0" smtClean="0"/>
              <a:t> </a:t>
            </a:r>
            <a:r>
              <a:rPr lang="ru-RU" dirty="0" err="1" smtClean="0"/>
              <a:t>місцевого</a:t>
            </a:r>
            <a:r>
              <a:rPr lang="ru-RU" dirty="0" smtClean="0"/>
              <a:t> </a:t>
            </a:r>
            <a:r>
              <a:rPr lang="ru-RU" dirty="0" err="1" smtClean="0"/>
              <a:t>самоврядування</a:t>
            </a:r>
            <a:r>
              <a:rPr lang="ru-RU" dirty="0" smtClean="0"/>
              <a:t> та</a:t>
            </a:r>
          </a:p>
          <a:p>
            <a:r>
              <a:rPr lang="ru-RU" dirty="0" err="1"/>
              <a:t>з</a:t>
            </a:r>
            <a:r>
              <a:rPr lang="ru-RU" dirty="0" err="1" smtClean="0"/>
              <a:t>аклади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 </a:t>
            </a:r>
            <a:r>
              <a:rPr lang="ru-RU" dirty="0" err="1" smtClean="0"/>
              <a:t>створюють</a:t>
            </a:r>
            <a:r>
              <a:rPr lang="ru-RU" dirty="0" smtClean="0"/>
              <a:t> особам з </a:t>
            </a:r>
            <a:r>
              <a:rPr lang="ru-RU" dirty="0" err="1" smtClean="0"/>
              <a:t>особливими</a:t>
            </a:r>
            <a:r>
              <a:rPr lang="ru-RU" dirty="0" smtClean="0"/>
              <a:t> </a:t>
            </a:r>
            <a:r>
              <a:rPr lang="ru-RU" dirty="0" err="1" smtClean="0"/>
              <a:t>осв</a:t>
            </a:r>
            <a:r>
              <a:rPr lang="uk-UA" dirty="0" smtClean="0"/>
              <a:t>і</a:t>
            </a:r>
            <a:r>
              <a:rPr lang="ru-RU" dirty="0" err="1" smtClean="0"/>
              <a:t>тніми</a:t>
            </a:r>
            <a:r>
              <a:rPr lang="ru-RU" dirty="0" smtClean="0"/>
              <a:t> потребами </a:t>
            </a:r>
            <a:r>
              <a:rPr lang="ru-RU" dirty="0" err="1" smtClean="0"/>
              <a:t>умови</a:t>
            </a:r>
            <a:r>
              <a:rPr lang="ru-RU" dirty="0" smtClean="0"/>
              <a:t> для  </a:t>
            </a:r>
            <a:r>
              <a:rPr lang="ru-RU" dirty="0" err="1" smtClean="0"/>
              <a:t>здобуття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 </a:t>
            </a:r>
            <a:r>
              <a:rPr lang="ru-RU" dirty="0" err="1" smtClean="0"/>
              <a:t>нарівні</a:t>
            </a:r>
            <a:r>
              <a:rPr lang="ru-RU" dirty="0" smtClean="0"/>
              <a:t> з </a:t>
            </a:r>
            <a:r>
              <a:rPr lang="ru-RU" dirty="0" err="1" smtClean="0"/>
              <a:t>іншими</a:t>
            </a:r>
            <a:r>
              <a:rPr lang="ru-RU" dirty="0" smtClean="0"/>
              <a:t> особами шляхом </a:t>
            </a:r>
            <a:r>
              <a:rPr lang="ru-RU" dirty="0" err="1" smtClean="0"/>
              <a:t>належного</a:t>
            </a:r>
            <a:r>
              <a:rPr lang="ru-RU" dirty="0"/>
              <a:t> </a:t>
            </a:r>
            <a:r>
              <a:rPr lang="uk-UA" dirty="0" smtClean="0"/>
              <a:t>фінансового, кадрового, матеріально-технічного забезпечення та забезпечення універсального дизайну та розумного пристосування, що враховує індивідуальні потреби та можливості таких осіб, визначені в індивідуальній програмі розвитку.</a:t>
            </a:r>
          </a:p>
          <a:p>
            <a:pPr algn="r"/>
            <a:r>
              <a:rPr lang="uk-UA" dirty="0" smtClean="0"/>
              <a:t>Стаття 19 Закону «Про освіту»</a:t>
            </a:r>
            <a:endParaRPr lang="ru-RU" dirty="0"/>
          </a:p>
        </p:txBody>
      </p:sp>
      <p:pic>
        <p:nvPicPr>
          <p:cNvPr id="2050" name="Picture 2" descr="Відділ освіти Васильківської міської ради - Інклюзивна осві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45465"/>
            <a:ext cx="3048000" cy="2276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Мельник Л.Й\Інклюзі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98911"/>
            <a:ext cx="4705176" cy="31402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8631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1224</TotalTime>
  <Words>1214</Words>
  <Application>Microsoft Office PowerPoint</Application>
  <PresentationFormat>Экран (4:3)</PresentationFormat>
  <Paragraphs>137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Леонід</cp:lastModifiedBy>
  <cp:revision>104</cp:revision>
  <dcterms:created xsi:type="dcterms:W3CDTF">2020-08-09T14:29:02Z</dcterms:created>
  <dcterms:modified xsi:type="dcterms:W3CDTF">2021-06-07T14:53:18Z</dcterms:modified>
</cp:coreProperties>
</file>