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sldIdLst>
    <p:sldId id="256" r:id="rId2"/>
    <p:sldId id="257" r:id="rId3"/>
    <p:sldId id="258" r:id="rId4"/>
    <p:sldId id="280" r:id="rId5"/>
    <p:sldId id="281" r:id="rId6"/>
    <p:sldId id="282" r:id="rId7"/>
    <p:sldId id="284" r:id="rId8"/>
    <p:sldId id="263" r:id="rId9"/>
    <p:sldId id="264" r:id="rId10"/>
    <p:sldId id="285" r:id="rId11"/>
    <p:sldId id="286" r:id="rId12"/>
    <p:sldId id="260" r:id="rId13"/>
    <p:sldId id="262" r:id="rId14"/>
    <p:sldId id="265" r:id="rId15"/>
    <p:sldId id="283" r:id="rId16"/>
    <p:sldId id="266" r:id="rId17"/>
    <p:sldId id="267" r:id="rId18"/>
    <p:sldId id="259" r:id="rId19"/>
    <p:sldId id="268" r:id="rId20"/>
    <p:sldId id="269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1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2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324E-7432-4824-B756-2FACCB9314B7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CF0AA-6DC0-4D48-84E7-412B5521B0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324E-7432-4824-B756-2FACCB9314B7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CF0AA-6DC0-4D48-84E7-412B5521B0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324E-7432-4824-B756-2FACCB9314B7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CF0AA-6DC0-4D48-84E7-412B5521B0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324E-7432-4824-B756-2FACCB9314B7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CF0AA-6DC0-4D48-84E7-412B5521B0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324E-7432-4824-B756-2FACCB9314B7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CF0AA-6DC0-4D48-84E7-412B5521B0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324E-7432-4824-B756-2FACCB9314B7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CF0AA-6DC0-4D48-84E7-412B5521B0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324E-7432-4824-B756-2FACCB9314B7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CF0AA-6DC0-4D48-84E7-412B5521B0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324E-7432-4824-B756-2FACCB9314B7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CF0AA-6DC0-4D48-84E7-412B5521B0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324E-7432-4824-B756-2FACCB9314B7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CF0AA-6DC0-4D48-84E7-412B5521B0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324E-7432-4824-B756-2FACCB9314B7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CF0AA-6DC0-4D48-84E7-412B5521B0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E324E-7432-4824-B756-2FACCB9314B7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ACCF0AA-6DC0-4D48-84E7-412B5521B0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1E324E-7432-4824-B756-2FACCB9314B7}" type="datetimeFigureOut">
              <a:rPr lang="ru-RU" smtClean="0"/>
              <a:pPr/>
              <a:t>04.06.2021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ACCF0AA-6DC0-4D48-84E7-412B5521B09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zcCsJ4N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9144000" cy="5905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1760" y="2564904"/>
            <a:ext cx="422743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b="1" dirty="0" smtClean="0">
                <a:solidFill>
                  <a:schemeClr val="bg1"/>
                </a:solidFill>
              </a:rPr>
              <a:t>    Перспективний </a:t>
            </a:r>
            <a:r>
              <a:rPr lang="uk-UA" b="1" dirty="0" smtClean="0">
                <a:solidFill>
                  <a:schemeClr val="bg1"/>
                </a:solidFill>
              </a:rPr>
              <a:t>план розвитку</a:t>
            </a:r>
          </a:p>
          <a:p>
            <a:pPr algn="ctr">
              <a:lnSpc>
                <a:spcPct val="150000"/>
              </a:lnSpc>
            </a:pPr>
            <a:r>
              <a:rPr lang="uk-UA" b="1" dirty="0" smtClean="0">
                <a:solidFill>
                  <a:schemeClr val="bg1"/>
                </a:solidFill>
              </a:rPr>
              <a:t>КЗО </a:t>
            </a:r>
            <a:r>
              <a:rPr lang="uk-UA" b="1" dirty="0" err="1" smtClean="0">
                <a:solidFill>
                  <a:schemeClr val="bg1"/>
                </a:solidFill>
              </a:rPr>
              <a:t>“Михайлівський</a:t>
            </a:r>
            <a:r>
              <a:rPr lang="uk-UA" b="1" dirty="0" smtClean="0">
                <a:solidFill>
                  <a:schemeClr val="bg1"/>
                </a:solidFill>
              </a:rPr>
              <a:t> НВК </a:t>
            </a:r>
          </a:p>
          <a:p>
            <a:pPr algn="ctr">
              <a:lnSpc>
                <a:spcPct val="150000"/>
              </a:lnSpc>
            </a:pPr>
            <a:r>
              <a:rPr lang="uk-UA" b="1" dirty="0" smtClean="0">
                <a:solidFill>
                  <a:schemeClr val="bg1"/>
                </a:solidFill>
              </a:rPr>
              <a:t>    </a:t>
            </a:r>
            <a:r>
              <a:rPr lang="uk-UA" b="1" dirty="0" err="1" smtClean="0">
                <a:solidFill>
                  <a:schemeClr val="bg1"/>
                </a:solidFill>
              </a:rPr>
              <a:t>“</a:t>
            </a:r>
            <a:r>
              <a:rPr lang="uk-UA" b="1" dirty="0" err="1" smtClean="0">
                <a:solidFill>
                  <a:schemeClr val="bg1"/>
                </a:solidFill>
              </a:rPr>
              <a:t>Загальноосвітній</a:t>
            </a:r>
            <a:r>
              <a:rPr lang="uk-UA" b="1" dirty="0" smtClean="0">
                <a:solidFill>
                  <a:schemeClr val="bg1"/>
                </a:solidFill>
              </a:rPr>
              <a:t> навчальний </a:t>
            </a:r>
          </a:p>
          <a:p>
            <a:pPr algn="ctr">
              <a:lnSpc>
                <a:spcPct val="150000"/>
              </a:lnSpc>
            </a:pPr>
            <a:r>
              <a:rPr lang="uk-UA" b="1" dirty="0" smtClean="0">
                <a:solidFill>
                  <a:schemeClr val="bg1"/>
                </a:solidFill>
              </a:rPr>
              <a:t>    заклад </a:t>
            </a:r>
            <a:r>
              <a:rPr lang="uk-UA" b="1" dirty="0" smtClean="0">
                <a:solidFill>
                  <a:schemeClr val="bg1"/>
                </a:solidFill>
              </a:rPr>
              <a:t>І-ІІ ступенів-дошкільний заклад”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11560" y="1219641"/>
          <a:ext cx="8280921" cy="5461956"/>
        </p:xfrm>
        <a:graphic>
          <a:graphicData uri="http://schemas.openxmlformats.org/drawingml/2006/table">
            <a:tbl>
              <a:tblPr/>
              <a:tblGrid>
                <a:gridCol w="4263752"/>
                <a:gridCol w="4017169"/>
              </a:tblGrid>
              <a:tr h="353523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Сильні сторони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495" marR="33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Слабкі сторони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495" marR="33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6196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222222"/>
                        </a:buClr>
                        <a:buFont typeface="+mj-lt"/>
                        <a:buAutoNum type="arabicPeriod"/>
                      </a:pPr>
                      <a:r>
                        <a:rPr lang="uk-UA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Згуртованість колективу, його висока працездатність;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222222"/>
                        </a:buClr>
                        <a:buFont typeface="+mj-lt"/>
                        <a:buAutoNum type="arabicPeriod"/>
                      </a:pPr>
                      <a:r>
                        <a:rPr lang="uk-UA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Наявність дошкільного відділення;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222222"/>
                        </a:buClr>
                        <a:buFont typeface="+mj-lt"/>
                        <a:buAutoNum type="arabicPeriod"/>
                      </a:pPr>
                      <a:r>
                        <a:rPr lang="uk-UA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Наявність висококваліфікованих педагогічних кадрів;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222222"/>
                        </a:buClr>
                        <a:buFont typeface="+mj-lt"/>
                        <a:buAutoNum type="arabicPeriod"/>
                      </a:pPr>
                      <a:r>
                        <a:rPr lang="uk-UA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Високий рівень мотивації колективу на кращі зміни;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222222"/>
                        </a:buClr>
                        <a:buFont typeface="+mj-lt"/>
                        <a:buAutoNum type="arabicPeriod"/>
                      </a:pPr>
                      <a:r>
                        <a:rPr lang="uk-UA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Наявність стадіону, шкільної бібліотеки, шкільної їдальні</a:t>
                      </a:r>
                      <a:r>
                        <a:rPr lang="uk-UA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;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495" marR="33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222222"/>
                        </a:buClr>
                        <a:buFont typeface="+mj-lt"/>
                        <a:buAutoNum type="arabicPeriod"/>
                      </a:pPr>
                      <a:r>
                        <a:rPr lang="uk-UA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Опалювальна </a:t>
                      </a:r>
                      <a:r>
                        <a:rPr lang="uk-UA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система;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222222"/>
                        </a:buClr>
                        <a:buFont typeface="+mj-lt"/>
                        <a:buAutoNum type="arabicPeriod"/>
                      </a:pPr>
                      <a:r>
                        <a:rPr lang="uk-UA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Фасад </a:t>
                      </a:r>
                      <a:r>
                        <a:rPr lang="uk-UA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школи та центральна частина фронтальної сторони шкільної будівлі, та майданчика перед школою;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222222"/>
                        </a:buClr>
                        <a:buFont typeface="+mj-lt"/>
                        <a:buAutoNum type="arabicPeriod"/>
                      </a:pPr>
                      <a:r>
                        <a:rPr lang="uk-UA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Оснащення </a:t>
                      </a:r>
                      <a:r>
                        <a:rPr lang="uk-UA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сучасним обладнанням та матеріалами кабінетів природничо-математичного класу, фізики, хімії, інформатики, біології</a:t>
                      </a:r>
                      <a:r>
                        <a:rPr lang="uk-UA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;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495" marR="33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-1282397" y="-1048670"/>
            <a:ext cx="1012873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0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SWOT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аналіз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Михайлівського навчально-виховного комплексу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3528" y="764704"/>
          <a:ext cx="8640960" cy="5900725"/>
        </p:xfrm>
        <a:graphic>
          <a:graphicData uri="http://schemas.openxmlformats.org/drawingml/2006/table">
            <a:tbl>
              <a:tblPr/>
              <a:tblGrid>
                <a:gridCol w="4449131"/>
                <a:gridCol w="4191829"/>
              </a:tblGrid>
              <a:tr h="262690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Сильні сторони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495" marR="33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/>
                          <a:ea typeface="Calibri"/>
                          <a:cs typeface="Times New Roman"/>
                        </a:rPr>
                        <a:t>Слабкі сторони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95" marR="33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0015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222222"/>
                        </a:buClr>
                        <a:buFont typeface="+mj-lt"/>
                        <a:buNone/>
                      </a:pPr>
                      <a:r>
                        <a:rPr lang="uk-UA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6. Постійний </a:t>
                      </a:r>
                      <a:r>
                        <a:rPr lang="uk-UA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педагогічний ріст і розвиток педагогічних працівників закладу;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222222"/>
                        </a:buClr>
                        <a:buFont typeface="+mj-lt"/>
                        <a:buNone/>
                      </a:pPr>
                      <a:r>
                        <a:rPr lang="uk-UA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7.  </a:t>
                      </a:r>
                      <a:r>
                        <a:rPr lang="uk-UA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Широкий спектр надання освітніх послуг (на даний час функціонує три гуртки: образотворчого мистецтва, декоративно-прикладного мистецтва та спортивний гурток баскетболу);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222222"/>
                        </a:buClr>
                        <a:buFont typeface="+mj-lt"/>
                        <a:buNone/>
                      </a:pPr>
                      <a:r>
                        <a:rPr lang="uk-UA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8. П</a:t>
                      </a:r>
                      <a:r>
                        <a:rPr lang="ru-RU" sz="1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едагогічний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досвід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та </a:t>
                      </a:r>
                      <a:r>
                        <a:rPr lang="ru-RU" sz="1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майстерність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педагогічного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колективу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222222"/>
                        </a:buClr>
                        <a:buFont typeface="+mj-lt"/>
                        <a:buNone/>
                      </a:pPr>
                      <a:r>
                        <a:rPr lang="uk-UA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9.</a:t>
                      </a:r>
                      <a:r>
                        <a:rPr lang="uk-UA" sz="18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uk-UA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</a:t>
                      </a:r>
                      <a:r>
                        <a:rPr lang="ru-RU" sz="1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нучкість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колективу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до </a:t>
                      </a:r>
                      <a:r>
                        <a:rPr lang="ru-RU" sz="1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впровадження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інновацій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222222"/>
                        </a:buClr>
                        <a:buFont typeface="+mj-lt"/>
                        <a:buAutoNum type="arabicPeriod"/>
                      </a:pPr>
                      <a:r>
                        <a:rPr lang="uk-UA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Підключення НВК до мережі Інтернет;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222222"/>
                        </a:buClr>
                        <a:buFont typeface="+mj-lt"/>
                        <a:buAutoNum type="arabicPeriod"/>
                      </a:pPr>
                      <a:r>
                        <a:rPr lang="uk-UA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Зручний режим роботи закладу;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222222"/>
                        </a:buClr>
                        <a:buFont typeface="+mj-lt"/>
                        <a:buAutoNum type="arabicPeriod"/>
                      </a:pPr>
                      <a:r>
                        <a:rPr lang="uk-UA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Велика прилегла територія.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495" marR="33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222222"/>
                        </a:buClr>
                        <a:buFont typeface="+mj-lt"/>
                        <a:buAutoNum type="arabicPeriod"/>
                      </a:pPr>
                      <a:r>
                        <a:rPr lang="uk-UA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Крівля </a:t>
                      </a:r>
                      <a:r>
                        <a:rPr lang="uk-UA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даху закладу;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222222"/>
                        </a:buClr>
                        <a:buFont typeface="+mj-lt"/>
                        <a:buAutoNum type="arabicPeriod"/>
                      </a:pPr>
                      <a:r>
                        <a:rPr lang="uk-UA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</a:t>
                      </a: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вер</a:t>
                      </a:r>
                      <a:r>
                        <a:rPr lang="uk-UA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і</a:t>
                      </a: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 </a:t>
                      </a:r>
                      <a:r>
                        <a:rPr lang="ru-RU" sz="20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класах</a:t>
                      </a: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та </a:t>
                      </a:r>
                      <a:r>
                        <a:rPr lang="ru-RU" sz="20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приміщеннях</a:t>
                      </a: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школи</a:t>
                      </a:r>
                      <a:r>
                        <a:rPr lang="uk-UA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;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222222"/>
                        </a:buClr>
                        <a:buFont typeface="+mj-lt"/>
                        <a:buAutoNum type="arabicPeriod"/>
                      </a:pPr>
                      <a:r>
                        <a:rPr lang="uk-UA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Наочність та матеріали </a:t>
                      </a:r>
                      <a:r>
                        <a:rPr lang="uk-UA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навчальних кабінетах;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222222"/>
                        </a:buClr>
                        <a:buFont typeface="+mj-lt"/>
                        <a:buAutoNum type="arabicPeriod"/>
                      </a:pPr>
                      <a:r>
                        <a:rPr lang="uk-UA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Каналізаційна мережа.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495" marR="33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947"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Times New Roman"/>
                          <a:ea typeface="Calibri"/>
                          <a:cs typeface="Times New Roman"/>
                        </a:rPr>
                        <a:t>Загрози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95" marR="33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8947"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Calibri"/>
                          <a:cs typeface="Times New Roman"/>
                        </a:rPr>
                        <a:t>Недостатнє фінансування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95" marR="33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827584" y="332656"/>
            <a:ext cx="756393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SWOT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аналіз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Михайлівського навчально-виховного комплексу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smtClean="0"/>
              <a:t> Шкільна </a:t>
            </a:r>
            <a:r>
              <a:rPr lang="uk-UA" sz="2800" b="1" dirty="0" smtClean="0"/>
              <a:t>територія – зона комфорту та безпеки дітей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204864"/>
            <a:ext cx="8229600" cy="3816424"/>
          </a:xfrm>
        </p:spPr>
        <p:txBody>
          <a:bodyPr>
            <a:normAutofit lnSpcReduction="10000"/>
          </a:bodyPr>
          <a:lstStyle/>
          <a:p>
            <a:r>
              <a:rPr lang="uk-UA" sz="2400" dirty="0" smtClean="0"/>
              <a:t>Покращення освітлення у класах та приміщеннях школи;</a:t>
            </a:r>
          </a:p>
          <a:p>
            <a:r>
              <a:rPr lang="uk-UA" sz="2400" dirty="0" smtClean="0"/>
              <a:t>Створення нових та вдосконалення існуючих квітників з урахуванням народних традицій та елементів ландшафтного дизайну;</a:t>
            </a:r>
          </a:p>
          <a:p>
            <a:r>
              <a:rPr lang="uk-UA" sz="2400" dirty="0" smtClean="0"/>
              <a:t>Постійний догляд за яблуневим садом та прилягаючою територією;</a:t>
            </a:r>
          </a:p>
          <a:p>
            <a:r>
              <a:rPr lang="uk-UA" sz="2400" dirty="0" smtClean="0"/>
              <a:t>Започаткування традиції висадження алей випускників (вишнева, абрикосова, айвова і ін.)</a:t>
            </a:r>
          </a:p>
          <a:p>
            <a:r>
              <a:rPr lang="uk-UA" sz="2400" dirty="0" smtClean="0"/>
              <a:t>Створення логотипу школи;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3573016"/>
            <a:ext cx="4392488" cy="2546754"/>
          </a:xfrm>
          <a:prstGeom prst="rect">
            <a:avLst/>
          </a:prstGeom>
        </p:spPr>
      </p:pic>
      <p:pic>
        <p:nvPicPr>
          <p:cNvPr id="7" name="Рисунок 6" descr="unnam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124744"/>
            <a:ext cx="3888432" cy="4248472"/>
          </a:xfrm>
          <a:prstGeom prst="rect">
            <a:avLst/>
          </a:prstGeom>
        </p:spPr>
      </p:pic>
      <p:pic>
        <p:nvPicPr>
          <p:cNvPr id="8" name="Содержимое 7" descr="images (2)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355976" y="764704"/>
            <a:ext cx="4392488" cy="2707906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1.2 Забезпечення навчальних та інших приміщень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uk-UA" dirty="0" smtClean="0"/>
              <a:t>Поповнення сучасним обладнанням та матеріалами кабінетів природничо-математичного класу, фізики, хімії, інформатики, біології;</a:t>
            </a:r>
          </a:p>
          <a:p>
            <a:pPr>
              <a:lnSpc>
                <a:spcPct val="150000"/>
              </a:lnSpc>
            </a:pPr>
            <a:r>
              <a:rPr lang="uk-UA" dirty="0" smtClean="0"/>
              <a:t>Оновлення спортивного інвентарю;</a:t>
            </a:r>
          </a:p>
          <a:p>
            <a:pPr>
              <a:lnSpc>
                <a:spcPct val="150000"/>
              </a:lnSpc>
            </a:pPr>
            <a:r>
              <a:rPr lang="uk-UA" dirty="0" smtClean="0"/>
              <a:t>Облаштування шкільної бібліотеки в сучасну читальну залу-студії, яка є не тільки інформаційно-ресурсним центром, а й центром цікавого проведення дозвілля з сучасними ІКТ;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медіатека-e1518430515593-1024x7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16016" y="3645024"/>
            <a:ext cx="4248472" cy="2880320"/>
          </a:xfrm>
        </p:spPr>
      </p:pic>
      <p:pic>
        <p:nvPicPr>
          <p:cNvPr id="4" name="Рисунок 3" descr="1142404704_w640_h640_kompyuternye-klass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764704"/>
            <a:ext cx="4259171" cy="2736304"/>
          </a:xfrm>
          <a:prstGeom prst="rect">
            <a:avLst/>
          </a:prstGeom>
        </p:spPr>
      </p:pic>
      <p:pic>
        <p:nvPicPr>
          <p:cNvPr id="6" name="Рисунок 5" descr="5BF79E3D-C4C0-4ADA-8C72-32251F8DDBFE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764704"/>
            <a:ext cx="3779911" cy="2664296"/>
          </a:xfrm>
          <a:prstGeom prst="rect">
            <a:avLst/>
          </a:prstGeom>
        </p:spPr>
      </p:pic>
      <p:sp>
        <p:nvSpPr>
          <p:cNvPr id="7" name="Стрелка вправо 6"/>
          <p:cNvSpPr/>
          <p:nvPr/>
        </p:nvSpPr>
        <p:spPr>
          <a:xfrm>
            <a:off x="3923928" y="2132856"/>
            <a:ext cx="79208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AF0D0CA5-2D1B-470B-9CB5-B61C21759D75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04" y="3645024"/>
            <a:ext cx="3816424" cy="2908513"/>
          </a:xfrm>
          <a:prstGeom prst="rect">
            <a:avLst/>
          </a:prstGeom>
        </p:spPr>
      </p:pic>
      <p:sp>
        <p:nvSpPr>
          <p:cNvPr id="9" name="Стрелка вправо 8"/>
          <p:cNvSpPr/>
          <p:nvPr/>
        </p:nvSpPr>
        <p:spPr>
          <a:xfrm>
            <a:off x="3923928" y="4653136"/>
            <a:ext cx="79208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692696"/>
            <a:ext cx="3744416" cy="2657711"/>
          </a:xfrm>
        </p:spPr>
      </p:pic>
      <p:pic>
        <p:nvPicPr>
          <p:cNvPr id="5" name="Рисунок 4" descr="12 -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501008"/>
            <a:ext cx="3687143" cy="2736304"/>
          </a:xfrm>
          <a:prstGeom prst="rect">
            <a:avLst/>
          </a:prstGeom>
        </p:spPr>
      </p:pic>
      <p:pic>
        <p:nvPicPr>
          <p:cNvPr id="6" name="Рисунок 5" descr="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5" y="692696"/>
            <a:ext cx="4062645" cy="2664296"/>
          </a:xfrm>
          <a:prstGeom prst="rect">
            <a:avLst/>
          </a:prstGeom>
        </p:spPr>
      </p:pic>
      <p:pic>
        <p:nvPicPr>
          <p:cNvPr id="8" name="Рисунок 7" descr="lab-chem-se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3501008"/>
            <a:ext cx="4104456" cy="2738537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dirty="0" smtClean="0"/>
              <a:t>Шляхи реалізації: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Залучення благодійної допомоги;</a:t>
            </a:r>
          </a:p>
          <a:p>
            <a:r>
              <a:rPr lang="uk-UA" sz="2800" dirty="0" smtClean="0"/>
              <a:t>Меценатство;</a:t>
            </a:r>
          </a:p>
          <a:p>
            <a:r>
              <a:rPr lang="uk-UA" sz="2800" dirty="0" smtClean="0"/>
              <a:t>Переробка вторинної сировини;</a:t>
            </a:r>
          </a:p>
          <a:p>
            <a:r>
              <a:rPr lang="uk-UA" sz="2800" dirty="0" smtClean="0"/>
              <a:t>Організація та участь дітей</a:t>
            </a:r>
          </a:p>
          <a:p>
            <a:pPr>
              <a:buNone/>
            </a:pPr>
            <a:r>
              <a:rPr lang="uk-UA" sz="2800" dirty="0" smtClean="0"/>
              <a:t>    у різних проектах;</a:t>
            </a:r>
          </a:p>
        </p:txBody>
      </p:sp>
      <p:pic>
        <p:nvPicPr>
          <p:cNvPr id="5" name="Рисунок 4" descr="молекула-книг-науки-школы-дизайн-иллюстрации-вектора-карандашей-1446947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3429000"/>
            <a:ext cx="2942456" cy="279717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572784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>2. Освітній </a:t>
            </a:r>
            <a:r>
              <a:rPr lang="uk-UA" b="1" dirty="0" smtClean="0"/>
              <a:t>процес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sz="3100" b="1" dirty="0" smtClean="0"/>
              <a:t>2.1 </a:t>
            </a:r>
            <a:r>
              <a:rPr lang="uk-UA" sz="3100" b="1" dirty="0" smtClean="0"/>
              <a:t>Навчання та виховання дітей з особливими </a:t>
            </a:r>
            <a:r>
              <a:rPr lang="uk-UA" sz="3100" b="1" dirty="0" smtClean="0"/>
              <a:t>потребами</a:t>
            </a:r>
            <a:endParaRPr lang="ru-RU" sz="31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4389120"/>
          </a:xfrm>
        </p:spPr>
        <p:txBody>
          <a:bodyPr>
            <a:normAutofit fontScale="62500" lnSpcReduction="20000"/>
          </a:bodyPr>
          <a:lstStyle/>
          <a:p>
            <a:pPr algn="ctr">
              <a:lnSpc>
                <a:spcPct val="170000"/>
              </a:lnSpc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buNone/>
            </a:pP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Органи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державної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влади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органи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місцевого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самоврядування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створюють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прав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можливостей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особливими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освітніми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потребами для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здобуття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ними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рівнях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урахуванням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їхніх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індивідуальних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потреб,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можливостей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здібностей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інтересів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ct val="150000"/>
              </a:lnSpc>
              <a:buNone/>
            </a:pPr>
            <a:endParaRPr lang="ru-RU" sz="3100" dirty="0" smtClean="0"/>
          </a:p>
          <a:p>
            <a:pPr algn="r">
              <a:lnSpc>
                <a:spcPct val="150000"/>
              </a:lnSpc>
              <a:buNone/>
            </a:pPr>
            <a:r>
              <a:rPr lang="ru-RU" sz="3100" dirty="0" err="1" smtClean="0"/>
              <a:t>Стаття</a:t>
            </a:r>
            <a:r>
              <a:rPr lang="ru-RU" sz="3100" dirty="0" smtClean="0"/>
              <a:t> 19 Закону «Про </a:t>
            </a:r>
            <a:r>
              <a:rPr lang="ru-RU" sz="3100" dirty="0" err="1" smtClean="0"/>
              <a:t>освіту</a:t>
            </a:r>
            <a:r>
              <a:rPr lang="ru-RU" sz="3100" dirty="0" smtClean="0"/>
              <a:t>»</a:t>
            </a:r>
            <a:br>
              <a:rPr lang="ru-RU" sz="3100" dirty="0" smtClean="0"/>
            </a:br>
            <a:endParaRPr lang="ru-RU" sz="31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71e4b85a35ad925d802b6231a40fdd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692696"/>
            <a:ext cx="8136904" cy="6165304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Концепція розвитку навчально-виховного комплексу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Концепція розвитку навчально-виховного комплексу спрямована в </a:t>
            </a:r>
            <a:r>
              <a:rPr lang="ru-RU" dirty="0" err="1" smtClean="0"/>
              <a:t>площину</a:t>
            </a:r>
            <a:r>
              <a:rPr lang="ru-RU" dirty="0" smtClean="0"/>
              <a:t> </a:t>
            </a:r>
            <a:r>
              <a:rPr lang="ru-RU" dirty="0" err="1" smtClean="0"/>
              <a:t>цінностей</a:t>
            </a:r>
            <a:r>
              <a:rPr lang="ru-RU" dirty="0" smtClean="0"/>
              <a:t> </a:t>
            </a:r>
            <a:r>
              <a:rPr lang="ru-RU" dirty="0" err="1" smtClean="0"/>
              <a:t>особистісного</a:t>
            </a:r>
            <a:r>
              <a:rPr lang="ru-RU" dirty="0" smtClean="0"/>
              <a:t> розвитку, </a:t>
            </a:r>
            <a:r>
              <a:rPr lang="ru-RU" dirty="0" err="1" smtClean="0"/>
              <a:t>варіативності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відкритості</a:t>
            </a:r>
            <a:r>
              <a:rPr lang="ru-RU" dirty="0" smtClean="0"/>
              <a:t> </a:t>
            </a:r>
            <a:r>
              <a:rPr lang="ru-RU" dirty="0" err="1" smtClean="0"/>
              <a:t>освітньої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закладу, </a:t>
            </a:r>
            <a:r>
              <a:rPr lang="ru-RU" dirty="0" err="1" smtClean="0"/>
              <a:t>зумовлює</a:t>
            </a:r>
            <a:r>
              <a:rPr lang="ru-RU" dirty="0" smtClean="0"/>
              <a:t> </a:t>
            </a:r>
            <a:r>
              <a:rPr lang="ru-RU" dirty="0" err="1" smtClean="0"/>
              <a:t>модернізацію</a:t>
            </a:r>
            <a:r>
              <a:rPr lang="ru-RU" dirty="0" smtClean="0"/>
              <a:t> </a:t>
            </a:r>
            <a:r>
              <a:rPr lang="ru-RU" dirty="0" err="1" smtClean="0"/>
              <a:t>чинників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впливають</a:t>
            </a:r>
            <a:r>
              <a:rPr lang="ru-RU" dirty="0" smtClean="0"/>
              <a:t> на </a:t>
            </a:r>
            <a:r>
              <a:rPr lang="ru-RU" dirty="0" err="1" smtClean="0"/>
              <a:t>якість</a:t>
            </a:r>
            <a:r>
              <a:rPr lang="ru-RU" dirty="0" smtClean="0"/>
              <a:t> </a:t>
            </a:r>
            <a:r>
              <a:rPr lang="ru-RU" dirty="0" err="1" smtClean="0"/>
              <a:t>освітнього</a:t>
            </a:r>
            <a:r>
              <a:rPr lang="ru-RU" dirty="0" smtClean="0"/>
              <a:t> </a:t>
            </a:r>
            <a:r>
              <a:rPr lang="ru-RU" dirty="0" err="1" smtClean="0"/>
              <a:t>процесу</a:t>
            </a:r>
            <a:r>
              <a:rPr lang="ru-RU" dirty="0" smtClean="0"/>
              <a:t>, </a:t>
            </a:r>
            <a:r>
              <a:rPr lang="ru-RU" dirty="0" err="1" smtClean="0"/>
              <a:t>змісту</a:t>
            </a:r>
            <a:r>
              <a:rPr lang="ru-RU" dirty="0" smtClean="0"/>
              <a:t> </a:t>
            </a:r>
            <a:r>
              <a:rPr lang="ru-RU" dirty="0" err="1" smtClean="0"/>
              <a:t>освіти</a:t>
            </a:r>
            <a:r>
              <a:rPr lang="ru-RU" dirty="0" smtClean="0"/>
              <a:t>, форм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методів</a:t>
            </a:r>
            <a:r>
              <a:rPr lang="ru-RU" dirty="0" smtClean="0"/>
              <a:t> </a:t>
            </a:r>
            <a:r>
              <a:rPr lang="ru-RU" dirty="0" err="1" smtClean="0"/>
              <a:t>навчання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виховання</a:t>
            </a:r>
            <a:r>
              <a:rPr lang="ru-RU" dirty="0" smtClean="0"/>
              <a:t>, </a:t>
            </a:r>
            <a:r>
              <a:rPr lang="ru-RU" dirty="0" err="1" smtClean="0"/>
              <a:t>системи</a:t>
            </a:r>
            <a:r>
              <a:rPr lang="ru-RU" dirty="0" smtClean="0"/>
              <a:t> контролю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оцінювання</a:t>
            </a:r>
            <a:r>
              <a:rPr lang="ru-RU" dirty="0" smtClean="0"/>
              <a:t>, </a:t>
            </a:r>
            <a:r>
              <a:rPr lang="ru-RU" dirty="0" err="1" smtClean="0"/>
              <a:t>управлінських</a:t>
            </a:r>
            <a:r>
              <a:rPr lang="ru-RU" dirty="0" smtClean="0"/>
              <a:t> </a:t>
            </a:r>
            <a:r>
              <a:rPr lang="ru-RU" dirty="0" err="1" smtClean="0"/>
              <a:t>рішень</a:t>
            </a:r>
            <a:r>
              <a:rPr lang="ru-RU" dirty="0" smtClean="0"/>
              <a:t>, </a:t>
            </a:r>
            <a:r>
              <a:rPr lang="ru-RU" dirty="0" err="1" smtClean="0"/>
              <a:t>взаємовідповідальності</a:t>
            </a:r>
            <a:r>
              <a:rPr lang="ru-RU" dirty="0" smtClean="0"/>
              <a:t>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учасників</a:t>
            </a:r>
            <a:r>
              <a:rPr lang="ru-RU" dirty="0" smtClean="0"/>
              <a:t> </a:t>
            </a:r>
            <a:r>
              <a:rPr lang="ru-RU" dirty="0" err="1" smtClean="0"/>
              <a:t>освітнього</a:t>
            </a:r>
            <a:r>
              <a:rPr lang="ru-RU" dirty="0" smtClean="0"/>
              <a:t> </a:t>
            </a:r>
            <a:r>
              <a:rPr lang="ru-RU" dirty="0" err="1" smtClean="0"/>
              <a:t>процесу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/>
              <a:t>2.2 Дистанційне навчання як виклик часу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389120"/>
          </a:xfrm>
        </p:spPr>
        <p:txBody>
          <a:bodyPr>
            <a:noAutofit/>
          </a:bodyPr>
          <a:lstStyle/>
          <a:p>
            <a:r>
              <a:rPr lang="uk-UA" sz="2400" dirty="0" smtClean="0"/>
              <a:t>Поступове запровадження електронних щоденників;</a:t>
            </a:r>
          </a:p>
          <a:p>
            <a:r>
              <a:rPr lang="uk-UA" sz="2400" dirty="0" smtClean="0"/>
              <a:t>Організація швидкої комунікації (проведення шкільних нарад та педагогічних рад в режимі </a:t>
            </a:r>
            <a:r>
              <a:rPr lang="en-US" sz="2400" dirty="0" smtClean="0"/>
              <a:t>online)</a:t>
            </a:r>
            <a:r>
              <a:rPr lang="uk-UA" sz="2400" dirty="0" smtClean="0"/>
              <a:t>;</a:t>
            </a:r>
          </a:p>
        </p:txBody>
      </p:sp>
      <p:pic>
        <p:nvPicPr>
          <p:cNvPr id="4" name="Рисунок 3" descr="769a3d4e5be8f4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996952"/>
            <a:ext cx="3888432" cy="3312368"/>
          </a:xfrm>
          <a:prstGeom prst="rect">
            <a:avLst/>
          </a:prstGeom>
        </p:spPr>
      </p:pic>
      <p:pic>
        <p:nvPicPr>
          <p:cNvPr id="5" name="Рисунок 4" descr="i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2924944"/>
            <a:ext cx="4824536" cy="3429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764704"/>
            <a:ext cx="8229600" cy="4389120"/>
          </a:xfrm>
        </p:spPr>
        <p:txBody>
          <a:bodyPr>
            <a:normAutofit/>
          </a:bodyPr>
          <a:lstStyle/>
          <a:p>
            <a:r>
              <a:rPr lang="uk-UA" sz="2000" dirty="0" smtClean="0"/>
              <a:t>Започаткування та створення власних </a:t>
            </a:r>
            <a:r>
              <a:rPr lang="uk-UA" sz="2000" dirty="0" err="1" smtClean="0"/>
              <a:t>відеоуроків</a:t>
            </a:r>
            <a:r>
              <a:rPr lang="uk-UA" sz="2000" dirty="0" smtClean="0"/>
              <a:t> вихователів та розміщення їх на єдиному інформаційно-освітньому просторові, який здійснює підтримку освітнього процесу і автоматизацію управлінської діяльності, забезпечує підвищення якості освіти і будується на основі розвитку </a:t>
            </a:r>
            <a:r>
              <a:rPr lang="uk-UA" sz="2000" dirty="0" err="1" smtClean="0"/>
              <a:t>ІТ-компетенцій</a:t>
            </a:r>
            <a:r>
              <a:rPr lang="uk-UA" sz="2000" dirty="0" smtClean="0"/>
              <a:t> адміністрації, вчителів і учнів. Основними учасниками і користувачами єдиного інформаційно-освітнього простору мають бути педагоги, учні, адміністрація школи, батьки;</a:t>
            </a:r>
            <a:endParaRPr lang="ru-RU" sz="2000" dirty="0" smtClean="0"/>
          </a:p>
          <a:p>
            <a:endParaRPr lang="ru-RU" dirty="0"/>
          </a:p>
        </p:txBody>
      </p:sp>
      <p:pic>
        <p:nvPicPr>
          <p:cNvPr id="4" name="Содержимое 3" descr="1600258050-8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3356992"/>
            <a:ext cx="5472608" cy="295232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692696"/>
            <a:ext cx="8229600" cy="438912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uk-UA" sz="2200" dirty="0" smtClean="0"/>
              <a:t>Якісне застосування </a:t>
            </a:r>
            <a:r>
              <a:rPr lang="uk-UA" sz="2200" dirty="0" smtClean="0"/>
              <a:t>ІКТ в </a:t>
            </a:r>
            <a:r>
              <a:rPr lang="uk-UA" sz="2200" dirty="0" smtClean="0"/>
              <a:t>освітньому процесі;</a:t>
            </a:r>
          </a:p>
          <a:p>
            <a:pPr>
              <a:lnSpc>
                <a:spcPct val="150000"/>
              </a:lnSpc>
            </a:pPr>
            <a:r>
              <a:rPr lang="uk-UA" sz="2200" dirty="0" smtClean="0"/>
              <a:t>Поступовий перехід на </a:t>
            </a:r>
            <a:r>
              <a:rPr lang="uk-UA" sz="2200" dirty="0" err="1" smtClean="0"/>
              <a:t>безпаперовий</a:t>
            </a:r>
            <a:r>
              <a:rPr lang="uk-UA" sz="2200" dirty="0" smtClean="0"/>
              <a:t> документообіг;</a:t>
            </a:r>
          </a:p>
          <a:p>
            <a:pPr>
              <a:lnSpc>
                <a:spcPct val="150000"/>
              </a:lnSpc>
            </a:pPr>
            <a:r>
              <a:rPr lang="uk-UA" sz="2200" dirty="0" smtClean="0"/>
              <a:t>Забезпечення належного рівня дистанційного навчання в умовах сучасності</a:t>
            </a:r>
            <a:r>
              <a:rPr lang="uk-UA" sz="2200" dirty="0" smtClean="0"/>
              <a:t>;</a:t>
            </a:r>
          </a:p>
          <a:p>
            <a:pPr lvl="0">
              <a:lnSpc>
                <a:spcPct val="150000"/>
              </a:lnSpc>
            </a:pPr>
            <a:r>
              <a:rPr lang="uk-UA" sz="2200" dirty="0" smtClean="0"/>
              <a:t>відповідно до законів України «Про освіту», «Про загальну середню освіту»,  змінити тип закладу та переоформити установчі документи з навчально-виховного комплексу на гімназію з структурним підрозділом дошкільне відділення (п.3 розділу XII «Прикінцеві та перехідні положення» Закону «Про освіту»);</a:t>
            </a:r>
            <a:endParaRPr lang="ru-RU" sz="2200" dirty="0" smtClean="0"/>
          </a:p>
          <a:p>
            <a:endParaRPr lang="ru-RU" dirty="0"/>
          </a:p>
        </p:txBody>
      </p:sp>
      <p:pic>
        <p:nvPicPr>
          <p:cNvPr id="4" name="Рисунок 3" descr="раскройте-книгу-с-образованием-школу-эскизы-науки-нарисованные-рукой-1093311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5085184"/>
            <a:ext cx="4032448" cy="158417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800" b="1" dirty="0" smtClean="0"/>
              <a:t>3.1 Формування відповідального і свідомого ставлення учасників </a:t>
            </a:r>
            <a:r>
              <a:rPr lang="uk-UA" sz="2800" b="1" dirty="0" smtClean="0"/>
              <a:t>освітнього </a:t>
            </a:r>
            <a:r>
              <a:rPr lang="uk-UA" sz="2800" b="1" dirty="0" smtClean="0"/>
              <a:t>процесу </a:t>
            </a:r>
            <a:r>
              <a:rPr lang="uk-UA" sz="2800" b="1" dirty="0" smtClean="0"/>
              <a:t>до навчання, виховання і розвитку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400" dirty="0" smtClean="0"/>
              <a:t>Мотивація вчителів до участі у конкурсах професійної майстерності;</a:t>
            </a:r>
          </a:p>
          <a:p>
            <a:r>
              <a:rPr lang="uk-UA" sz="2400" dirty="0" smtClean="0"/>
              <a:t>Подальший розвиток педагогіки партнерства: вчитель-учень-батьки;</a:t>
            </a:r>
          </a:p>
          <a:p>
            <a:r>
              <a:rPr lang="uk-UA" sz="2400" dirty="0" smtClean="0"/>
              <a:t>Запровадження конкурсу </a:t>
            </a:r>
            <a:r>
              <a:rPr lang="uk-UA" sz="2400" dirty="0" err="1" smtClean="0"/>
              <a:t>“Кращий</a:t>
            </a:r>
            <a:r>
              <a:rPr lang="uk-UA" sz="2400" dirty="0" smtClean="0"/>
              <a:t> урок </a:t>
            </a:r>
            <a:r>
              <a:rPr lang="uk-UA" sz="2400" dirty="0" err="1" smtClean="0"/>
              <a:t>року”</a:t>
            </a:r>
            <a:endParaRPr lang="uk-UA" sz="2400" dirty="0" smtClean="0"/>
          </a:p>
        </p:txBody>
      </p:sp>
      <p:pic>
        <p:nvPicPr>
          <p:cNvPr id="5" name="Рисунок 4" descr="unnamed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4048125"/>
            <a:ext cx="4248150" cy="280987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908720"/>
            <a:ext cx="8229600" cy="4389120"/>
          </a:xfrm>
        </p:spPr>
        <p:txBody>
          <a:bodyPr/>
          <a:lstStyle/>
          <a:p>
            <a:r>
              <a:rPr lang="uk-UA" dirty="0" smtClean="0"/>
              <a:t>Організація та проведення предметних тижнів;</a:t>
            </a:r>
          </a:p>
          <a:p>
            <a:r>
              <a:rPr lang="uk-UA" dirty="0" smtClean="0"/>
              <a:t>Виховування навичок </a:t>
            </a:r>
            <a:r>
              <a:rPr lang="uk-UA" dirty="0" smtClean="0"/>
              <a:t> академічної </a:t>
            </a:r>
            <a:r>
              <a:rPr lang="uk-UA" dirty="0" smtClean="0"/>
              <a:t>доброчесності учнів;</a:t>
            </a:r>
          </a:p>
          <a:p>
            <a:r>
              <a:rPr lang="uk-UA" dirty="0" smtClean="0"/>
              <a:t>Здатність до самовдосконалення та професійного росту педагогів в умовах НУШ;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risunok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284984"/>
            <a:ext cx="4032448" cy="3103616"/>
          </a:xfrm>
          <a:prstGeom prst="rect">
            <a:avLst/>
          </a:prstGeom>
        </p:spPr>
      </p:pic>
      <p:pic>
        <p:nvPicPr>
          <p:cNvPr id="5" name="Рисунок 4" descr="Без назван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3501008"/>
            <a:ext cx="3384376" cy="266429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dirty="0" smtClean="0"/>
              <a:t>3. Виховна робота – невід</a:t>
            </a:r>
            <a:r>
              <a:rPr lang="en-US" sz="3600" b="1" dirty="0" smtClean="0"/>
              <a:t>’</a:t>
            </a:r>
            <a:r>
              <a:rPr lang="uk-UA" sz="3600" b="1" dirty="0" smtClean="0"/>
              <a:t>ємна частина освітнього процесу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/>
          <a:lstStyle/>
          <a:p>
            <a:r>
              <a:rPr lang="ru-RU" sz="2400" dirty="0" err="1" smtClean="0"/>
              <a:t>Збереження</a:t>
            </a:r>
            <a:r>
              <a:rPr lang="ru-RU" sz="2400" dirty="0" smtClean="0"/>
              <a:t> та </a:t>
            </a:r>
            <a:r>
              <a:rPr lang="ru-RU" sz="2400" dirty="0" err="1" smtClean="0"/>
              <a:t>примноження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шкільних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традицій</a:t>
            </a:r>
            <a:r>
              <a:rPr lang="ru-RU" sz="2400" dirty="0" smtClean="0"/>
              <a:t>: </a:t>
            </a:r>
            <a:r>
              <a:rPr lang="ru-RU" sz="2400" dirty="0" err="1" smtClean="0"/>
              <a:t>запровадження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Новорічного</a:t>
            </a:r>
            <a:r>
              <a:rPr lang="ru-RU" sz="2400" dirty="0" smtClean="0"/>
              <a:t> вертепу, </a:t>
            </a:r>
            <a:r>
              <a:rPr lang="ru-RU" sz="2400" dirty="0" err="1" smtClean="0"/>
              <a:t>зустрічей-чаювання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вчителів</a:t>
            </a:r>
            <a:r>
              <a:rPr lang="ru-RU" sz="2400" dirty="0" smtClean="0"/>
              <a:t> та </a:t>
            </a:r>
            <a:r>
              <a:rPr lang="ru-RU" sz="2400" dirty="0" err="1" smtClean="0"/>
              <a:t>учнів</a:t>
            </a:r>
            <a:r>
              <a:rPr lang="ru-RU" sz="2400" dirty="0" smtClean="0"/>
              <a:t>;</a:t>
            </a:r>
          </a:p>
          <a:p>
            <a:endParaRPr lang="ru-RU" dirty="0"/>
          </a:p>
        </p:txBody>
      </p:sp>
      <p:pic>
        <p:nvPicPr>
          <p:cNvPr id="4" name="Рисунок 3" descr="4C6B0410-5509-439C-B055-A9CCE67D9FF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708920"/>
            <a:ext cx="3888432" cy="2048828"/>
          </a:xfrm>
          <a:prstGeom prst="rect">
            <a:avLst/>
          </a:prstGeom>
        </p:spPr>
      </p:pic>
      <p:pic>
        <p:nvPicPr>
          <p:cNvPr id="5" name="Рисунок 4" descr="799A2BA4-D1B4-48A7-A515-8845E04102C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2708920"/>
            <a:ext cx="3980350" cy="2088232"/>
          </a:xfrm>
          <a:prstGeom prst="rect">
            <a:avLst/>
          </a:prstGeom>
        </p:spPr>
      </p:pic>
      <p:pic>
        <p:nvPicPr>
          <p:cNvPr id="6" name="Рисунок 5" descr="5846F47A-EA4E-4683-8AFB-C86321EA9864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4725144"/>
            <a:ext cx="3888432" cy="1988840"/>
          </a:xfrm>
          <a:prstGeom prst="rect">
            <a:avLst/>
          </a:prstGeom>
        </p:spPr>
      </p:pic>
      <p:pic>
        <p:nvPicPr>
          <p:cNvPr id="7" name="Рисунок 6" descr="521B5569-6D80-441A-A398-6A5C84F7DF6D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4725144"/>
            <a:ext cx="4032448" cy="198882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438912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Ор</a:t>
            </a:r>
            <a:r>
              <a:rPr lang="uk-UA" sz="2400" dirty="0" err="1" smtClean="0"/>
              <a:t>іє</a:t>
            </a:r>
            <a:r>
              <a:rPr lang="ru-RU" sz="2400" dirty="0" err="1" smtClean="0"/>
              <a:t>нтування</a:t>
            </a:r>
            <a:r>
              <a:rPr lang="ru-RU" sz="2400" dirty="0" smtClean="0"/>
              <a:t> на </a:t>
            </a:r>
            <a:r>
              <a:rPr lang="ru-RU" sz="2400" dirty="0" err="1" smtClean="0"/>
              <a:t>загальнолюдські</a:t>
            </a:r>
            <a:r>
              <a:rPr lang="ru-RU" sz="2400" dirty="0" smtClean="0"/>
              <a:t> </a:t>
            </a:r>
            <a:r>
              <a:rPr lang="ru-RU" sz="2400" dirty="0" err="1" smtClean="0"/>
              <a:t>цінності</a:t>
            </a:r>
            <a:r>
              <a:rPr lang="ru-RU" sz="2400" dirty="0" smtClean="0"/>
              <a:t> : </a:t>
            </a:r>
            <a:r>
              <a:rPr lang="ru-RU" sz="2400" dirty="0" err="1" smtClean="0"/>
              <a:t>гідність</a:t>
            </a:r>
            <a:r>
              <a:rPr lang="ru-RU" sz="2400" dirty="0" smtClean="0"/>
              <a:t>, </a:t>
            </a:r>
            <a:r>
              <a:rPr lang="ru-RU" sz="2400" dirty="0" err="1" smtClean="0"/>
              <a:t>чесність</a:t>
            </a:r>
            <a:r>
              <a:rPr lang="ru-RU" sz="2400" dirty="0" smtClean="0"/>
              <a:t>, </a:t>
            </a:r>
            <a:r>
              <a:rPr lang="ru-RU" sz="2400" dirty="0" err="1" smtClean="0"/>
              <a:t>справедливість</a:t>
            </a:r>
            <a:r>
              <a:rPr lang="ru-RU" sz="2400" dirty="0" smtClean="0"/>
              <a:t>, </a:t>
            </a:r>
            <a:r>
              <a:rPr lang="ru-RU" sz="2400" dirty="0" err="1" smtClean="0"/>
              <a:t>повага</a:t>
            </a:r>
            <a:r>
              <a:rPr lang="ru-RU" sz="2400" dirty="0" smtClean="0"/>
              <a:t> до </a:t>
            </a:r>
            <a:r>
              <a:rPr lang="ru-RU" sz="2400" dirty="0" err="1" smtClean="0"/>
              <a:t>життя</a:t>
            </a:r>
            <a:r>
              <a:rPr lang="ru-RU" sz="2400" dirty="0" smtClean="0"/>
              <a:t>, </a:t>
            </a:r>
            <a:r>
              <a:rPr lang="ru-RU" sz="2400" dirty="0" err="1" smtClean="0"/>
              <a:t>повага</a:t>
            </a:r>
            <a:r>
              <a:rPr lang="ru-RU" sz="2400" dirty="0" smtClean="0"/>
              <a:t> </a:t>
            </a:r>
            <a:r>
              <a:rPr lang="ru-RU" sz="2400" dirty="0" err="1" smtClean="0"/>
              <a:t>до</a:t>
            </a:r>
            <a:r>
              <a:rPr lang="ru-RU" sz="2400" dirty="0" smtClean="0"/>
              <a:t> себе та </a:t>
            </a:r>
            <a:r>
              <a:rPr lang="ru-RU" sz="2400" dirty="0" err="1" smtClean="0"/>
              <a:t>соціально-політичні</a:t>
            </a:r>
            <a:r>
              <a:rPr lang="ru-RU" sz="2400" dirty="0" smtClean="0"/>
              <a:t>: </a:t>
            </a:r>
            <a:r>
              <a:rPr lang="ru-RU" sz="2400" dirty="0" err="1" smtClean="0"/>
              <a:t>патріотизм</a:t>
            </a:r>
            <a:r>
              <a:rPr lang="ru-RU" sz="2400" dirty="0" smtClean="0"/>
              <a:t>, </a:t>
            </a:r>
            <a:r>
              <a:rPr lang="ru-RU" sz="2400" dirty="0" err="1" smtClean="0"/>
              <a:t>повага</a:t>
            </a:r>
            <a:r>
              <a:rPr lang="ru-RU" sz="2400" dirty="0" smtClean="0"/>
              <a:t> до закону, </a:t>
            </a:r>
            <a:r>
              <a:rPr lang="ru-RU" sz="2400" dirty="0" err="1" smtClean="0"/>
              <a:t>шанобливе</a:t>
            </a:r>
            <a:r>
              <a:rPr lang="ru-RU" sz="2400" dirty="0" smtClean="0"/>
              <a:t> </a:t>
            </a:r>
            <a:r>
              <a:rPr lang="ru-RU" sz="2400" dirty="0" err="1" smtClean="0"/>
              <a:t>ставлення</a:t>
            </a:r>
            <a:r>
              <a:rPr lang="ru-RU" sz="2400" dirty="0" smtClean="0"/>
              <a:t> до </a:t>
            </a:r>
            <a:r>
              <a:rPr lang="ru-RU" sz="2400" dirty="0" err="1" smtClean="0"/>
              <a:t>довкілля</a:t>
            </a:r>
            <a:r>
              <a:rPr lang="ru-RU" sz="2400" dirty="0" smtClean="0"/>
              <a:t>, </a:t>
            </a:r>
            <a:r>
              <a:rPr lang="ru-RU" sz="2400" dirty="0" err="1" smtClean="0"/>
              <a:t>солідарність</a:t>
            </a:r>
            <a:r>
              <a:rPr lang="ru-RU" sz="2400" dirty="0" smtClean="0"/>
              <a:t>, </a:t>
            </a:r>
            <a:r>
              <a:rPr lang="ru-RU" sz="2400" dirty="0" err="1" smtClean="0"/>
              <a:t>культурне</a:t>
            </a:r>
            <a:r>
              <a:rPr lang="ru-RU" sz="2400" dirty="0" smtClean="0"/>
              <a:t> </a:t>
            </a:r>
            <a:r>
              <a:rPr lang="ru-RU" sz="2400" dirty="0" err="1" smtClean="0"/>
              <a:t>різноманіття</a:t>
            </a:r>
            <a:r>
              <a:rPr lang="ru-RU" sz="2400" dirty="0" smtClean="0"/>
              <a:t>;</a:t>
            </a:r>
            <a:endParaRPr lang="ru-RU" sz="2400" dirty="0"/>
          </a:p>
        </p:txBody>
      </p:sp>
      <p:pic>
        <p:nvPicPr>
          <p:cNvPr id="4" name="Рисунок 3" descr="5668920E-05F7-40D1-81A5-E9B009F2A40D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2708920"/>
            <a:ext cx="2880320" cy="4005064"/>
          </a:xfrm>
          <a:prstGeom prst="rect">
            <a:avLst/>
          </a:prstGeom>
        </p:spPr>
      </p:pic>
      <p:pic>
        <p:nvPicPr>
          <p:cNvPr id="5" name="Рисунок 4" descr="EDD9F25A-7F6E-4FD0-B0B7-971E539DD85D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636912"/>
            <a:ext cx="3888432" cy="2160240"/>
          </a:xfrm>
          <a:prstGeom prst="rect">
            <a:avLst/>
          </a:prstGeom>
        </p:spPr>
      </p:pic>
      <p:pic>
        <p:nvPicPr>
          <p:cNvPr id="7" name="Рисунок 6" descr="CA8B8857-2615-4932-8569-59E171E60DC0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4679567"/>
            <a:ext cx="3888432" cy="1989793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389120"/>
          </a:xfrm>
        </p:spPr>
        <p:txBody>
          <a:bodyPr>
            <a:normAutofit/>
          </a:bodyPr>
          <a:lstStyle/>
          <a:p>
            <a:r>
              <a:rPr lang="uk-UA" sz="2000" dirty="0" smtClean="0"/>
              <a:t>Формування позитивної мотивації на здоровий спосіб життя у вчителів, учнів та їх батьків;</a:t>
            </a:r>
          </a:p>
          <a:p>
            <a:r>
              <a:rPr lang="uk-UA" sz="2000" dirty="0" smtClean="0"/>
              <a:t>Запровадження та формування основ здоров</a:t>
            </a:r>
            <a:r>
              <a:rPr lang="en-US" sz="2000" dirty="0" smtClean="0"/>
              <a:t>’</a:t>
            </a:r>
            <a:r>
              <a:rPr lang="uk-UA" sz="2000" dirty="0" err="1" smtClean="0"/>
              <a:t>язбережуючих</a:t>
            </a:r>
            <a:r>
              <a:rPr lang="uk-UA" sz="2000" dirty="0" smtClean="0"/>
              <a:t> </a:t>
            </a:r>
            <a:r>
              <a:rPr lang="uk-UA" sz="2000" dirty="0" err="1" smtClean="0"/>
              <a:t>компетентностей</a:t>
            </a:r>
            <a:r>
              <a:rPr lang="en-US" sz="2000" dirty="0" smtClean="0"/>
              <a:t> (</a:t>
            </a:r>
            <a:r>
              <a:rPr lang="uk-UA" sz="2000" dirty="0" smtClean="0"/>
              <a:t>гімнастика очей, пальчикова гімнастика, </a:t>
            </a:r>
            <a:r>
              <a:rPr lang="uk-UA" sz="2000" dirty="0" err="1" smtClean="0"/>
              <a:t>хромотерапія</a:t>
            </a:r>
            <a:r>
              <a:rPr lang="uk-UA" sz="2000" dirty="0" smtClean="0"/>
              <a:t> – вплив кольору на людину, </a:t>
            </a:r>
            <a:r>
              <a:rPr lang="uk-UA" sz="2000" dirty="0" err="1" smtClean="0"/>
              <a:t>аромотерапія</a:t>
            </a:r>
            <a:r>
              <a:rPr lang="uk-UA" sz="2000" dirty="0" smtClean="0"/>
              <a:t> приміщення, використання класичної музики на перервах та під час деяких уроків);</a:t>
            </a:r>
            <a:endParaRPr lang="ru-RU" sz="2000" dirty="0"/>
          </a:p>
        </p:txBody>
      </p:sp>
      <p:pic>
        <p:nvPicPr>
          <p:cNvPr id="4" name="Рисунок 3" descr="unnamed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3284984"/>
            <a:ext cx="4104456" cy="3168352"/>
          </a:xfrm>
          <a:prstGeom prst="rect">
            <a:avLst/>
          </a:prstGeom>
        </p:spPr>
      </p:pic>
      <p:pic>
        <p:nvPicPr>
          <p:cNvPr id="5" name="Рисунок 4" descr="palchikovaya-gimnastika-2-MainCover-1467467676.jpg-700x4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284984"/>
            <a:ext cx="4392488" cy="316835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296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400" b="1" dirty="0" smtClean="0"/>
              <a:t>Випускник школи – освічений, всебічно-розвинений громадянин і патріот української держави, здатний приймати відповідальні рішення, готовий і відкритий до інновацій.</a:t>
            </a:r>
            <a:endParaRPr lang="ru-RU" sz="2400" b="1" dirty="0"/>
          </a:p>
        </p:txBody>
      </p:sp>
      <p:pic>
        <p:nvPicPr>
          <p:cNvPr id="4" name="Содержимое 3" descr="6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2060848"/>
            <a:ext cx="7128792" cy="4608512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2079-vysokij_korabl-barkentiny-parusnaya_shlyupka-manilskij_galeon-perevozka_vody-550x3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908720"/>
            <a:ext cx="8280920" cy="56166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544" y="1268760"/>
            <a:ext cx="453566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uk-UA" sz="2800" b="1" dirty="0" err="1" smtClean="0"/>
              <a:t>“Коли</a:t>
            </a:r>
            <a:r>
              <a:rPr lang="uk-UA" sz="2800" b="1" dirty="0" smtClean="0"/>
              <a:t> дме вітер змін, </a:t>
            </a:r>
          </a:p>
          <a:p>
            <a:pPr algn="ctr">
              <a:buNone/>
            </a:pPr>
            <a:r>
              <a:rPr lang="uk-UA" sz="2800" b="1" dirty="0" smtClean="0"/>
              <a:t>став не стіни, а </a:t>
            </a:r>
            <a:r>
              <a:rPr lang="uk-UA" sz="2800" b="1" dirty="0" err="1" smtClean="0"/>
              <a:t>вітрила”</a:t>
            </a:r>
            <a:endParaRPr lang="uk-UA" sz="2800" b="1" dirty="0" smtClean="0"/>
          </a:p>
          <a:p>
            <a:pPr>
              <a:buNone/>
            </a:pPr>
            <a:r>
              <a:rPr lang="uk-UA" sz="2800" b="1" dirty="0" smtClean="0"/>
              <a:t>                             </a:t>
            </a:r>
            <a:r>
              <a:rPr lang="uk-UA" b="1" dirty="0" smtClean="0"/>
              <a:t>Східна мудрість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1. Освітнє середовище</a:t>
            </a:r>
            <a:br>
              <a:rPr lang="uk-UA" dirty="0" smtClean="0"/>
            </a:br>
            <a:r>
              <a:rPr lang="uk-UA" dirty="0" smtClean="0"/>
              <a:t>1.1 Приміщення і територія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17856"/>
          </a:xfrm>
        </p:spPr>
        <p:txBody>
          <a:bodyPr>
            <a:normAutofit lnSpcReduction="10000"/>
          </a:bodyPr>
          <a:lstStyle/>
          <a:p>
            <a:r>
              <a:rPr lang="uk-UA" sz="2000" dirty="0" smtClean="0"/>
              <a:t>Забезпечення комфортних та безпечних умов навчання і праці:</a:t>
            </a:r>
          </a:p>
          <a:p>
            <a:r>
              <a:rPr lang="uk-UA" sz="2000" dirty="0" smtClean="0"/>
              <a:t>Створення сучасного закладу освіти в сільській місцевості зі своїм іміджем;</a:t>
            </a:r>
          </a:p>
          <a:p>
            <a:r>
              <a:rPr lang="uk-UA" sz="2000" dirty="0" smtClean="0"/>
              <a:t>Ремонт центральної частини фронтальної сторони шкільної будівлі, порогу та майданчика перед школою;</a:t>
            </a:r>
          </a:p>
          <a:p>
            <a:r>
              <a:rPr lang="uk-UA" sz="2000" dirty="0" smtClean="0"/>
              <a:t>Утеплення фасаду школи, що має енергозберігаючу функцію та забезпечить підтримання комфортної температури всередині будівлі;</a:t>
            </a:r>
          </a:p>
          <a:p>
            <a:r>
              <a:rPr lang="uk-UA" sz="2000" dirty="0" smtClean="0"/>
              <a:t>Облагородити пришкільну ділянку: за можливості створити дитячий майданчик з тренажерами для залучення дітей до здорового способу життя;</a:t>
            </a:r>
          </a:p>
          <a:p>
            <a:r>
              <a:rPr lang="uk-UA" sz="2000" dirty="0" smtClean="0"/>
              <a:t>Встановлення екологічно-безпечних лавок для учнів;</a:t>
            </a:r>
          </a:p>
          <a:p>
            <a:r>
              <a:rPr lang="uk-UA" sz="2000" dirty="0" smtClean="0"/>
              <a:t>Ілюстрована підлога для учнів молодших класів та створення зони відпочинку;</a:t>
            </a:r>
          </a:p>
          <a:p>
            <a:pPr>
              <a:buNone/>
            </a:pPr>
            <a:endParaRPr lang="ru-RU" sz="17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6F0F2FF-C431-4599-87EB-66DCEA02A818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793280"/>
            <a:ext cx="4608512" cy="2779737"/>
          </a:xfrm>
        </p:spPr>
      </p:pic>
      <p:pic>
        <p:nvPicPr>
          <p:cNvPr id="6" name="Рисунок 5" descr="74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3573016"/>
            <a:ext cx="3960440" cy="3024336"/>
          </a:xfrm>
          <a:prstGeom prst="rect">
            <a:avLst/>
          </a:prstGeom>
        </p:spPr>
      </p:pic>
      <p:sp>
        <p:nvSpPr>
          <p:cNvPr id="7" name="Выгнутая вверх стрелка 6"/>
          <p:cNvSpPr/>
          <p:nvPr/>
        </p:nvSpPr>
        <p:spPr>
          <a:xfrm>
            <a:off x="5292080" y="2276872"/>
            <a:ext cx="2592288" cy="122413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55976" y="3429000"/>
            <a:ext cx="4426784" cy="3148695"/>
          </a:xfrm>
        </p:spPr>
      </p:pic>
      <p:pic>
        <p:nvPicPr>
          <p:cNvPr id="5" name="Рисунок 4" descr="D2CE5F63-B7EF-4AB4-9CA9-FB72C4ED825E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836712"/>
            <a:ext cx="4176464" cy="2636912"/>
          </a:xfrm>
          <a:prstGeom prst="rect">
            <a:avLst/>
          </a:prstGeom>
        </p:spPr>
      </p:pic>
      <p:sp>
        <p:nvSpPr>
          <p:cNvPr id="7" name="Выгнутая вверх стрелка 6"/>
          <p:cNvSpPr/>
          <p:nvPr/>
        </p:nvSpPr>
        <p:spPr>
          <a:xfrm>
            <a:off x="4499992" y="2060848"/>
            <a:ext cx="2448272" cy="115212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 - копия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67556" y="3501008"/>
            <a:ext cx="4824924" cy="3145455"/>
          </a:xfrm>
        </p:spPr>
      </p:pic>
      <p:pic>
        <p:nvPicPr>
          <p:cNvPr id="5" name="Рисунок 4" descr="D27B67F7-679E-4C4F-AFCA-7F8270BE6A24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836712"/>
            <a:ext cx="4248472" cy="2592288"/>
          </a:xfrm>
          <a:prstGeom prst="rect">
            <a:avLst/>
          </a:prstGeom>
        </p:spPr>
      </p:pic>
      <p:sp>
        <p:nvSpPr>
          <p:cNvPr id="8" name="Выгнутая вверх стрелка 7"/>
          <p:cNvSpPr/>
          <p:nvPr/>
        </p:nvSpPr>
        <p:spPr>
          <a:xfrm>
            <a:off x="4499992" y="2060848"/>
            <a:ext cx="2592288" cy="122413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 - коп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11960" y="3789040"/>
            <a:ext cx="4556847" cy="2880320"/>
          </a:xfrm>
        </p:spPr>
      </p:pic>
      <p:sp>
        <p:nvSpPr>
          <p:cNvPr id="5" name="Выгнутая вверх стрелка 4"/>
          <p:cNvSpPr/>
          <p:nvPr/>
        </p:nvSpPr>
        <p:spPr>
          <a:xfrm>
            <a:off x="4283968" y="2564904"/>
            <a:ext cx="2592288" cy="122413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Рисунок 6" descr="A498415B-1694-4BC4-B57F-E07DC8FE8015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908720"/>
            <a:ext cx="4032449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5184576"/>
          </a:xfrm>
        </p:spPr>
        <p:txBody>
          <a:bodyPr>
            <a:normAutofit/>
          </a:bodyPr>
          <a:lstStyle/>
          <a:p>
            <a:r>
              <a:rPr lang="uk-UA" sz="2400" dirty="0" smtClean="0"/>
              <a:t>Проведення поточних ремонтів НВК, класів та груп дошкільного відділення з креативним підходом та дотримання вимог Санітарного регламенту;</a:t>
            </a:r>
          </a:p>
          <a:p>
            <a:r>
              <a:rPr lang="uk-UA" sz="2400" dirty="0" smtClean="0"/>
              <a:t>Заміна існуючого електричного котла на твердопаливний, що зменшить витрати на тепло у зимовий період;</a:t>
            </a:r>
          </a:p>
          <a:p>
            <a:r>
              <a:rPr lang="uk-UA" sz="2400" dirty="0" smtClean="0"/>
              <a:t>Постійно дбати про покращення матеріально-технічної бази НВК, як важливої складової якісної освіти;</a:t>
            </a:r>
          </a:p>
          <a:p>
            <a:r>
              <a:rPr lang="uk-UA" sz="2400" dirty="0" smtClean="0"/>
              <a:t>Заміна дверей у класах  та приміщеннях школи на нові</a:t>
            </a:r>
            <a:r>
              <a:rPr lang="uk-UA" sz="2400" dirty="0" smtClean="0"/>
              <a:t>;</a:t>
            </a:r>
          </a:p>
          <a:p>
            <a:r>
              <a:rPr lang="uk-UA" sz="2400" dirty="0" smtClean="0"/>
              <a:t>Проведення ремонту покрівлі даху закладу (заміна шиферу);</a:t>
            </a:r>
          </a:p>
          <a:p>
            <a:r>
              <a:rPr lang="uk-UA" sz="2400" dirty="0" smtClean="0"/>
              <a:t>Створення кімнати для гри в теніс;</a:t>
            </a:r>
          </a:p>
          <a:p>
            <a:endParaRPr lang="uk-UA" sz="2400" dirty="0" smtClean="0"/>
          </a:p>
          <a:p>
            <a:endParaRPr lang="uk-UA" sz="2400" dirty="0" smtClean="0"/>
          </a:p>
          <a:p>
            <a:endParaRPr lang="uk-UA" sz="2800" dirty="0" smtClean="0"/>
          </a:p>
          <a:p>
            <a:endParaRPr lang="uk-UA" sz="2800" dirty="0" smtClean="0"/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otel-tverdotoplivnij.-dostavka-har_kov-valki-dergachi-balak-363686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40152" y="980728"/>
            <a:ext cx="3203848" cy="4536504"/>
          </a:xfrm>
        </p:spPr>
      </p:pic>
      <p:pic>
        <p:nvPicPr>
          <p:cNvPr id="6" name="Рисунок 5" descr="na-rivnenshchini-pereobladnali-klasi-u-stili-novoi20180810_45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7" y="764704"/>
            <a:ext cx="5040560" cy="3194940"/>
          </a:xfrm>
          <a:prstGeom prst="rect">
            <a:avLst/>
          </a:prstGeom>
        </p:spPr>
      </p:pic>
      <p:pic>
        <p:nvPicPr>
          <p:cNvPr id="7" name="Рисунок 6" descr="1555349145_obovyazkov-7-zon-u-klas-nus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4077072"/>
            <a:ext cx="5076825" cy="273367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3279</TotalTime>
  <Words>929</Words>
  <Application>Microsoft Office PowerPoint</Application>
  <PresentationFormat>Экран (4:3)</PresentationFormat>
  <Paragraphs>101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Поток</vt:lpstr>
      <vt:lpstr>Слайд 1</vt:lpstr>
      <vt:lpstr>Концепція розвитку навчально-виховного комплексу</vt:lpstr>
      <vt:lpstr>1. Освітнє середовище 1.1 Приміщення і територія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 Шкільна територія – зона комфорту та безпеки дітей</vt:lpstr>
      <vt:lpstr>Слайд 13</vt:lpstr>
      <vt:lpstr>1.2 Забезпечення навчальних та інших приміщень</vt:lpstr>
      <vt:lpstr>Слайд 15</vt:lpstr>
      <vt:lpstr>Слайд 16</vt:lpstr>
      <vt:lpstr>Шляхи реалізації:</vt:lpstr>
      <vt:lpstr>   2. Освітній процес 2.1 Навчання та виховання дітей з особливими потребами</vt:lpstr>
      <vt:lpstr>Слайд 19</vt:lpstr>
      <vt:lpstr>2.2 Дистанційне навчання як виклик часу</vt:lpstr>
      <vt:lpstr>Слайд 21</vt:lpstr>
      <vt:lpstr>Слайд 22</vt:lpstr>
      <vt:lpstr>3.1 Формування відповідального і свідомого ставлення учасників освітнього процесу до навчання, виховання і розвитку</vt:lpstr>
      <vt:lpstr>Слайд 24</vt:lpstr>
      <vt:lpstr>3. Виховна робота – невід’ємна частина освітнього процесу</vt:lpstr>
      <vt:lpstr>Слайд 26</vt:lpstr>
      <vt:lpstr>Слайд 27</vt:lpstr>
      <vt:lpstr>Випускник школи – освічений, всебічно-розвинений громадянин і патріот української держави, здатний приймати відповідальні рішення, готовий і відкритий до інновацій.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Вадим</dc:creator>
  <cp:lastModifiedBy>Вадим</cp:lastModifiedBy>
  <cp:revision>97</cp:revision>
  <dcterms:created xsi:type="dcterms:W3CDTF">2021-05-19T19:30:55Z</dcterms:created>
  <dcterms:modified xsi:type="dcterms:W3CDTF">2021-06-05T15:59:54Z</dcterms:modified>
</cp:coreProperties>
</file>